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6" r:id="rId5"/>
    <p:sldId id="267" r:id="rId6"/>
    <p:sldId id="268" r:id="rId7"/>
    <p:sldId id="269" r:id="rId8"/>
    <p:sldId id="270" r:id="rId9"/>
    <p:sldId id="271" r:id="rId10"/>
    <p:sldId id="260" r:id="rId11"/>
    <p:sldId id="272" r:id="rId12"/>
    <p:sldId id="261" r:id="rId13"/>
    <p:sldId id="273" r:id="rId14"/>
    <p:sldId id="274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969"/>
    <a:srgbClr val="91CF50"/>
    <a:srgbClr val="FFFE40"/>
    <a:srgbClr val="0774C1"/>
    <a:srgbClr val="F0EE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171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99E13-7CC8-48DD-BCFF-38031C58735B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545BF-F850-45B3-A3F9-84265BF3E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62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of the pins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07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50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67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83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7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5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7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7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59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of the pins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545BF-F850-45B3-A3F9-84265BF3EE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8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05F4-5C5B-94CA-2E32-4C9B01E30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A31A5-758E-DCDD-DD64-C1E9918EF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160E4-55B0-AB6A-3AE9-18F15FB0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8F5BB-C516-3CE5-BCBE-C3E82111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B1AE0-6AC9-5ACC-8915-4973D8C4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8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8D69-C77D-7015-8724-EAAADE4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916B4-0EB9-D853-9BA7-B10839DB3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9D578-ED51-DAD6-1CFC-678BF974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04F59-3A4E-B403-60B1-6F1982893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4E372-B211-9CA6-5F70-43079D5E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720BB5-849B-AC4A-EDBE-831948B18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D2880-D84A-D2EA-A518-B91F10F51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71D91-F1C3-564A-7D58-FEBEA5D3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4B22E-2E1B-E263-2B62-8E4512E6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40DE9-A94A-2F4B-4158-52A85B70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2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79ED-53AB-6FF6-D99C-B5F53FFE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276D6-2834-1EE5-37A0-1B5AAE1B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36CC1-3E12-64AA-7A7B-49EA5E74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535F-3D26-48D7-E3CF-47B27BF7C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27EE-E530-6CE1-BFD2-66ABF6D3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3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A5C6-6892-D206-1F5F-6B3769D9F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9AB0E-23A5-84EA-C69A-7279FC991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BBF92-4343-CA95-357A-E14E8828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2FD7D-AF6B-D6F1-D1FA-B73ED431C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BE76B-7D4F-E5B5-646C-0BFC5B7D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DCBA-3A3B-521D-07A2-42B5592E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11094-508E-A4B5-33E0-E82C295E4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EF6E7-4CEA-0EC9-FAAA-DD2D30CBF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E5AB9-9CF4-AF9E-1CAB-AF5D76ECF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4BDAE-FFE3-B805-3BE7-7F3DADCD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3CBF2-B694-457A-CF44-EB740842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9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DB0F-7689-9B44-FD3F-6D996402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D2BB6-7AB9-DC40-7630-CBC9E5944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9EB7B-CB52-E688-3477-8B86C6A95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3EF91-D43A-EF91-C5FD-326AED1AA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19007-6327-AD53-3CFA-54E0B0870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76FA0-8016-5BC7-84E2-FC8821613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5900A6-AB59-7E19-619A-CAA84FC5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589ED-42AA-3428-D919-67F14E92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5474-7A04-2A7C-942E-5A05D588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2CBA6-C080-0205-0288-6AF02658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1BD2F-0744-C4D8-1ABD-49D82ED6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70062-8B32-DC8E-516E-9ED4FA9C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9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10017-AFDD-A60F-1B16-A8165F84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9A226-4282-D394-2636-09033F180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A15FB-9A5C-9368-F6C4-359F5DF3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4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0A9E-0F0B-AFD4-286E-373CDADE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F56C0-0D49-BE87-AAD2-4043E65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49D50-68EA-D0BF-99BF-951EC7B85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59D3F-BBA5-ED22-0C7B-B99D2976A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6B940-F5AC-3151-3815-D3344CF2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7CDCD-3B1A-C44F-D7AF-3E9D8CF7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6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3538-EF52-065E-7F25-C18ED9A1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78D2B-67BE-7584-9B6F-821192852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B4D66-44BF-61B0-B538-4AC977757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B2887-1659-E3FC-4CAA-46852B72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995C4-60D7-5F07-03FD-8F77209C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EE931-7683-6F47-C00D-E26F39F6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2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DCC78-CD15-3374-361A-EE73F3B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F8689-F7ED-959D-87C6-B5953A46A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551B0-BDEB-E407-3404-EC38DC7ED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5788A-2E41-4213-B06E-B8EB57E0A981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9A690-1B26-198A-722C-549755813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72C7F-8835-FCB5-6C1C-CD704BBA9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CF032-1ACB-405E-8C8C-4E05CE7E0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8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video" Target="../media/media1.mp4"/><Relationship Id="rId16" Type="http://schemas.openxmlformats.org/officeDocument/2006/relationships/image" Target="../media/image31.png"/><Relationship Id="rId1" Type="http://schemas.microsoft.com/office/2007/relationships/media" Target="../media/media1.mp4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D3D9CF5-C94B-4648-A40A-5E8E6C22BC43}"/>
              </a:ext>
            </a:extLst>
          </p:cNvPr>
          <p:cNvGrpSpPr/>
          <p:nvPr/>
        </p:nvGrpSpPr>
        <p:grpSpPr>
          <a:xfrm>
            <a:off x="3912567" y="2105561"/>
            <a:ext cx="4408966" cy="2646878"/>
            <a:chOff x="4136103" y="2121039"/>
            <a:chExt cx="4408966" cy="264687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192D459-FCE7-47CA-AB13-2787C1BD3D6E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Welcome to  </a:t>
              </a:r>
              <a:r>
                <a:rPr lang="en-US" sz="40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Module Matrix 8x32 LED</a:t>
              </a:r>
              <a:endPara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1047654-9AE4-48BA-A706-5BE049ABA848}"/>
                </a:ext>
              </a:extLst>
            </p:cNvPr>
            <p:cNvSpPr txBox="1"/>
            <p:nvPr/>
          </p:nvSpPr>
          <p:spPr>
            <a:xfrm>
              <a:off x="4136103" y="4060031"/>
              <a:ext cx="39463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MAX7219 Arduino Xanh Dương MT-832-G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9308754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7CC57D-4B8D-06F3-E531-1D2E4B3AE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14234" y="3001135"/>
            <a:ext cx="4950439" cy="139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53FD3D-DA5A-CFB7-F34B-DE1FBDEB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686" y="804591"/>
            <a:ext cx="1511333" cy="57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7C265CA-4FA1-4FFA-A329-59048140871A}"/>
              </a:ext>
            </a:extLst>
          </p:cNvPr>
          <p:cNvGrpSpPr/>
          <p:nvPr/>
        </p:nvGrpSpPr>
        <p:grpSpPr>
          <a:xfrm>
            <a:off x="3540078" y="3747743"/>
            <a:ext cx="803620" cy="80362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160" name="AutoShape 81">
              <a:extLst>
                <a:ext uri="{FF2B5EF4-FFF2-40B4-BE49-F238E27FC236}">
                  <a16:creationId xmlns:a16="http://schemas.microsoft.com/office/drawing/2014/main" id="{D393A67B-A67A-43E3-9E1F-DA00B175F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1" name="AutoShape 82">
              <a:extLst>
                <a:ext uri="{FF2B5EF4-FFF2-40B4-BE49-F238E27FC236}">
                  <a16:creationId xmlns:a16="http://schemas.microsoft.com/office/drawing/2014/main" id="{39A60FA6-3875-47DC-BF20-ED7A80D5B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84F4D81-4B92-407E-94E7-D52334722E8D}"/>
              </a:ext>
            </a:extLst>
          </p:cNvPr>
          <p:cNvGrpSpPr/>
          <p:nvPr/>
        </p:nvGrpSpPr>
        <p:grpSpPr>
          <a:xfrm>
            <a:off x="5189281" y="3030636"/>
            <a:ext cx="1129330" cy="1127402"/>
            <a:chOff x="6357938" y="1647825"/>
            <a:chExt cx="465138" cy="464344"/>
          </a:xfrm>
          <a:solidFill>
            <a:schemeClr val="bg1"/>
          </a:solidFill>
        </p:grpSpPr>
        <p:sp>
          <p:nvSpPr>
            <p:cNvPr id="163" name="AutoShape 84">
              <a:extLst>
                <a:ext uri="{FF2B5EF4-FFF2-40B4-BE49-F238E27FC236}">
                  <a16:creationId xmlns:a16="http://schemas.microsoft.com/office/drawing/2014/main" id="{705BA4A5-0DD2-42C0-968F-B236A128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1647825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4" name="AutoShape 85">
              <a:extLst>
                <a:ext uri="{FF2B5EF4-FFF2-40B4-BE49-F238E27FC236}">
                  <a16:creationId xmlns:a16="http://schemas.microsoft.com/office/drawing/2014/main" id="{78B86C2A-D5D7-4AAB-8A13-0EED7A0D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821657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5" name="AutoShape 86">
              <a:extLst>
                <a:ext uri="{FF2B5EF4-FFF2-40B4-BE49-F238E27FC236}">
                  <a16:creationId xmlns:a16="http://schemas.microsoft.com/office/drawing/2014/main" id="{70FB672E-8BBB-43FC-95D3-58BEDA6A1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78000"/>
              <a:ext cx="130175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6" name="AutoShape 87">
              <a:extLst>
                <a:ext uri="{FF2B5EF4-FFF2-40B4-BE49-F238E27FC236}">
                  <a16:creationId xmlns:a16="http://schemas.microsoft.com/office/drawing/2014/main" id="{E262E638-28DB-4348-BCDF-75479343A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34344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7" name="AutoShape 88">
              <a:extLst>
                <a:ext uri="{FF2B5EF4-FFF2-40B4-BE49-F238E27FC236}">
                  <a16:creationId xmlns:a16="http://schemas.microsoft.com/office/drawing/2014/main" id="{32257038-9294-4CFD-8446-CA9D30813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8" name="AutoShape 89">
              <a:extLst>
                <a:ext uri="{FF2B5EF4-FFF2-40B4-BE49-F238E27FC236}">
                  <a16:creationId xmlns:a16="http://schemas.microsoft.com/office/drawing/2014/main" id="{FD5C9514-BA5B-40BA-9193-CC3FAA813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9" name="AutoShape 90">
              <a:extLst>
                <a:ext uri="{FF2B5EF4-FFF2-40B4-BE49-F238E27FC236}">
                  <a16:creationId xmlns:a16="http://schemas.microsoft.com/office/drawing/2014/main" id="{805588AD-CA63-453C-B004-57BB1671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0" name="AutoShape 91">
              <a:extLst>
                <a:ext uri="{FF2B5EF4-FFF2-40B4-BE49-F238E27FC236}">
                  <a16:creationId xmlns:a16="http://schemas.microsoft.com/office/drawing/2014/main" id="{A0DE4F78-D505-4BE1-AE5F-EA430F12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1" name="AutoShape 92">
              <a:extLst>
                <a:ext uri="{FF2B5EF4-FFF2-40B4-BE49-F238E27FC236}">
                  <a16:creationId xmlns:a16="http://schemas.microsoft.com/office/drawing/2014/main" id="{732EB659-F273-491B-8C6B-16D3CF23C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2" name="AutoShape 93">
              <a:extLst>
                <a:ext uri="{FF2B5EF4-FFF2-40B4-BE49-F238E27FC236}">
                  <a16:creationId xmlns:a16="http://schemas.microsoft.com/office/drawing/2014/main" id="{05F19897-BA40-48DF-B6AF-B9C45664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3" name="AutoShape 94">
              <a:extLst>
                <a:ext uri="{FF2B5EF4-FFF2-40B4-BE49-F238E27FC236}">
                  <a16:creationId xmlns:a16="http://schemas.microsoft.com/office/drawing/2014/main" id="{A2C651C8-F8B6-4D15-9A70-EF7912B8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865313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4" name="AutoShape 95">
              <a:extLst>
                <a:ext uri="{FF2B5EF4-FFF2-40B4-BE49-F238E27FC236}">
                  <a16:creationId xmlns:a16="http://schemas.microsoft.com/office/drawing/2014/main" id="{4A7B0C17-0569-45CE-B4BD-4E0C6306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08969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5" name="AutoShape 96">
              <a:extLst>
                <a:ext uri="{FF2B5EF4-FFF2-40B4-BE49-F238E27FC236}">
                  <a16:creationId xmlns:a16="http://schemas.microsoft.com/office/drawing/2014/main" id="{5C7153AC-93CB-4887-92B5-6437A0F7D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705769"/>
              <a:ext cx="130175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2DFAA5-4F10-9865-93E0-8B5EC18FA34C}"/>
              </a:ext>
            </a:extLst>
          </p:cNvPr>
          <p:cNvSpPr txBox="1"/>
          <p:nvPr/>
        </p:nvSpPr>
        <p:spPr>
          <a:xfrm>
            <a:off x="1816514" y="134442"/>
            <a:ext cx="946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FUNCTION OF THE PINS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355960-5961-FFCD-D8D2-1BDDD7AA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761854"/>
            <a:ext cx="72009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2804D-DD93-B89C-02DB-B945DA7AC1B7}"/>
              </a:ext>
            </a:extLst>
          </p:cNvPr>
          <p:cNvSpPr txBox="1"/>
          <p:nvPr/>
        </p:nvSpPr>
        <p:spPr>
          <a:xfrm>
            <a:off x="2190045" y="4897503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VCC: Connected to 5V (Anode)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F9C4B-C779-F855-58D9-4FE190E5DD4E}"/>
              </a:ext>
            </a:extLst>
          </p:cNvPr>
          <p:cNvSpPr txBox="1"/>
          <p:nvPr/>
        </p:nvSpPr>
        <p:spPr>
          <a:xfrm>
            <a:off x="2198886" y="4337791"/>
            <a:ext cx="680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Input Connections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BBD7C-AE17-77BD-4587-B4147E32ADE8}"/>
              </a:ext>
            </a:extLst>
          </p:cNvPr>
          <p:cNvSpPr txBox="1"/>
          <p:nvPr/>
        </p:nvSpPr>
        <p:spPr>
          <a:xfrm>
            <a:off x="2190045" y="5297613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GND: Ground connection (Cathode)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07D5-9146-4EA0-9DB2-BCFF2BC3C071}"/>
              </a:ext>
            </a:extLst>
          </p:cNvPr>
          <p:cNvSpPr txBox="1"/>
          <p:nvPr/>
        </p:nvSpPr>
        <p:spPr>
          <a:xfrm>
            <a:off x="2190045" y="5696036"/>
            <a:ext cx="867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DIN: Data In pin. Connect it to any digital pin of the microcontroller.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538AA-0630-8CA5-AAFB-0C8EF574901F}"/>
              </a:ext>
            </a:extLst>
          </p:cNvPr>
          <p:cNvSpPr txBox="1"/>
          <p:nvPr/>
        </p:nvSpPr>
        <p:spPr>
          <a:xfrm>
            <a:off x="2190045" y="6092422"/>
            <a:ext cx="867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CS: Chip Select (sometimes labeled as LOAD).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7AB07-AD96-75B8-C3A0-D7719A6A81D3}"/>
              </a:ext>
            </a:extLst>
          </p:cNvPr>
          <p:cNvSpPr txBox="1"/>
          <p:nvPr/>
        </p:nvSpPr>
        <p:spPr>
          <a:xfrm>
            <a:off x="2190045" y="6471325"/>
            <a:ext cx="957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CLK: Clock pin. This pin receives clock signals to synchronize the data transfer into IC.</a:t>
            </a:r>
          </a:p>
        </p:txBody>
      </p:sp>
    </p:spTree>
    <p:extLst>
      <p:ext uri="{BB962C8B-B14F-4D97-AF65-F5344CB8AC3E}">
        <p14:creationId xmlns:p14="http://schemas.microsoft.com/office/powerpoint/2010/main" val="4036052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7C265CA-4FA1-4FFA-A329-59048140871A}"/>
              </a:ext>
            </a:extLst>
          </p:cNvPr>
          <p:cNvGrpSpPr/>
          <p:nvPr/>
        </p:nvGrpSpPr>
        <p:grpSpPr>
          <a:xfrm>
            <a:off x="3540078" y="3747743"/>
            <a:ext cx="803620" cy="80362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160" name="AutoShape 81">
              <a:extLst>
                <a:ext uri="{FF2B5EF4-FFF2-40B4-BE49-F238E27FC236}">
                  <a16:creationId xmlns:a16="http://schemas.microsoft.com/office/drawing/2014/main" id="{D393A67B-A67A-43E3-9E1F-DA00B175F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1" name="AutoShape 82">
              <a:extLst>
                <a:ext uri="{FF2B5EF4-FFF2-40B4-BE49-F238E27FC236}">
                  <a16:creationId xmlns:a16="http://schemas.microsoft.com/office/drawing/2014/main" id="{39A60FA6-3875-47DC-BF20-ED7A80D5B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84F4D81-4B92-407E-94E7-D52334722E8D}"/>
              </a:ext>
            </a:extLst>
          </p:cNvPr>
          <p:cNvGrpSpPr/>
          <p:nvPr/>
        </p:nvGrpSpPr>
        <p:grpSpPr>
          <a:xfrm>
            <a:off x="5189281" y="3030636"/>
            <a:ext cx="1129330" cy="1127402"/>
            <a:chOff x="6357938" y="1647825"/>
            <a:chExt cx="465138" cy="464344"/>
          </a:xfrm>
          <a:solidFill>
            <a:schemeClr val="bg1"/>
          </a:solidFill>
        </p:grpSpPr>
        <p:sp>
          <p:nvSpPr>
            <p:cNvPr id="163" name="AutoShape 84">
              <a:extLst>
                <a:ext uri="{FF2B5EF4-FFF2-40B4-BE49-F238E27FC236}">
                  <a16:creationId xmlns:a16="http://schemas.microsoft.com/office/drawing/2014/main" id="{705BA4A5-0DD2-42C0-968F-B236A128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1647825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4" name="AutoShape 85">
              <a:extLst>
                <a:ext uri="{FF2B5EF4-FFF2-40B4-BE49-F238E27FC236}">
                  <a16:creationId xmlns:a16="http://schemas.microsoft.com/office/drawing/2014/main" id="{78B86C2A-D5D7-4AAB-8A13-0EED7A0D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821657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5" name="AutoShape 86">
              <a:extLst>
                <a:ext uri="{FF2B5EF4-FFF2-40B4-BE49-F238E27FC236}">
                  <a16:creationId xmlns:a16="http://schemas.microsoft.com/office/drawing/2014/main" id="{70FB672E-8BBB-43FC-95D3-58BEDA6A1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78000"/>
              <a:ext cx="130175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6" name="AutoShape 87">
              <a:extLst>
                <a:ext uri="{FF2B5EF4-FFF2-40B4-BE49-F238E27FC236}">
                  <a16:creationId xmlns:a16="http://schemas.microsoft.com/office/drawing/2014/main" id="{E262E638-28DB-4348-BCDF-75479343A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34344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7" name="AutoShape 88">
              <a:extLst>
                <a:ext uri="{FF2B5EF4-FFF2-40B4-BE49-F238E27FC236}">
                  <a16:creationId xmlns:a16="http://schemas.microsoft.com/office/drawing/2014/main" id="{32257038-9294-4CFD-8446-CA9D30813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8" name="AutoShape 89">
              <a:extLst>
                <a:ext uri="{FF2B5EF4-FFF2-40B4-BE49-F238E27FC236}">
                  <a16:creationId xmlns:a16="http://schemas.microsoft.com/office/drawing/2014/main" id="{FD5C9514-BA5B-40BA-9193-CC3FAA813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9" name="AutoShape 90">
              <a:extLst>
                <a:ext uri="{FF2B5EF4-FFF2-40B4-BE49-F238E27FC236}">
                  <a16:creationId xmlns:a16="http://schemas.microsoft.com/office/drawing/2014/main" id="{805588AD-CA63-453C-B004-57BB1671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0" name="AutoShape 91">
              <a:extLst>
                <a:ext uri="{FF2B5EF4-FFF2-40B4-BE49-F238E27FC236}">
                  <a16:creationId xmlns:a16="http://schemas.microsoft.com/office/drawing/2014/main" id="{A0DE4F78-D505-4BE1-AE5F-EA430F12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1" name="AutoShape 92">
              <a:extLst>
                <a:ext uri="{FF2B5EF4-FFF2-40B4-BE49-F238E27FC236}">
                  <a16:creationId xmlns:a16="http://schemas.microsoft.com/office/drawing/2014/main" id="{732EB659-F273-491B-8C6B-16D3CF23C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2" name="AutoShape 93">
              <a:extLst>
                <a:ext uri="{FF2B5EF4-FFF2-40B4-BE49-F238E27FC236}">
                  <a16:creationId xmlns:a16="http://schemas.microsoft.com/office/drawing/2014/main" id="{05F19897-BA40-48DF-B6AF-B9C45664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3" name="AutoShape 94">
              <a:extLst>
                <a:ext uri="{FF2B5EF4-FFF2-40B4-BE49-F238E27FC236}">
                  <a16:creationId xmlns:a16="http://schemas.microsoft.com/office/drawing/2014/main" id="{A2C651C8-F8B6-4D15-9A70-EF7912B8B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865313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4" name="AutoShape 95">
              <a:extLst>
                <a:ext uri="{FF2B5EF4-FFF2-40B4-BE49-F238E27FC236}">
                  <a16:creationId xmlns:a16="http://schemas.microsoft.com/office/drawing/2014/main" id="{4A7B0C17-0569-45CE-B4BD-4E0C6306F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08969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5" name="AutoShape 96">
              <a:extLst>
                <a:ext uri="{FF2B5EF4-FFF2-40B4-BE49-F238E27FC236}">
                  <a16:creationId xmlns:a16="http://schemas.microsoft.com/office/drawing/2014/main" id="{5C7153AC-93CB-4887-92B5-6437A0F7D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705769"/>
              <a:ext cx="130175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2DFAA5-4F10-9865-93E0-8B5EC18FA34C}"/>
              </a:ext>
            </a:extLst>
          </p:cNvPr>
          <p:cNvSpPr txBox="1"/>
          <p:nvPr/>
        </p:nvSpPr>
        <p:spPr>
          <a:xfrm>
            <a:off x="1816514" y="134442"/>
            <a:ext cx="946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FUNCTION OF THE PINS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355960-5961-FFCD-D8D2-1BDDD7AA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761854"/>
            <a:ext cx="72009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2804D-DD93-B89C-02DB-B945DA7AC1B7}"/>
              </a:ext>
            </a:extLst>
          </p:cNvPr>
          <p:cNvSpPr txBox="1"/>
          <p:nvPr/>
        </p:nvSpPr>
        <p:spPr>
          <a:xfrm>
            <a:off x="2190045" y="4897503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VCC: Connect to the 5V pin of the next module.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F9C4B-C779-F855-58D9-4FE190E5DD4E}"/>
              </a:ext>
            </a:extLst>
          </p:cNvPr>
          <p:cNvSpPr txBox="1"/>
          <p:nvPr/>
        </p:nvSpPr>
        <p:spPr>
          <a:xfrm>
            <a:off x="2198886" y="4337791"/>
            <a:ext cx="6807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Output Connections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BBD7C-AE17-77BD-4587-B4147E32ADE8}"/>
              </a:ext>
            </a:extLst>
          </p:cNvPr>
          <p:cNvSpPr txBox="1"/>
          <p:nvPr/>
        </p:nvSpPr>
        <p:spPr>
          <a:xfrm>
            <a:off x="2190045" y="5297613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GND: Connect to the GND pin of the next module.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707D5-9146-4EA0-9DB2-BCFF2BC3C071}"/>
              </a:ext>
            </a:extLst>
          </p:cNvPr>
          <p:cNvSpPr txBox="1"/>
          <p:nvPr/>
        </p:nvSpPr>
        <p:spPr>
          <a:xfrm>
            <a:off x="2190045" y="5696036"/>
            <a:ext cx="867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DOUT: Data Out pin, connects to the DIN pin of the next module.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538AA-0630-8CA5-AAFB-0C8EF574901F}"/>
              </a:ext>
            </a:extLst>
          </p:cNvPr>
          <p:cNvSpPr txBox="1"/>
          <p:nvPr/>
        </p:nvSpPr>
        <p:spPr>
          <a:xfrm>
            <a:off x="2190045" y="6092422"/>
            <a:ext cx="867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CS: Connect to the CS/LOAD of the next module.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7AB07-AD96-75B8-C3A0-D7719A6A81D3}"/>
              </a:ext>
            </a:extLst>
          </p:cNvPr>
          <p:cNvSpPr txBox="1"/>
          <p:nvPr/>
        </p:nvSpPr>
        <p:spPr>
          <a:xfrm>
            <a:off x="2190045" y="6471325"/>
            <a:ext cx="957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CLK: Connect to the CLK pin of the next module.</a:t>
            </a:r>
          </a:p>
        </p:txBody>
      </p:sp>
    </p:spTree>
    <p:extLst>
      <p:ext uri="{BB962C8B-B14F-4D97-AF65-F5344CB8AC3E}">
        <p14:creationId xmlns:p14="http://schemas.microsoft.com/office/powerpoint/2010/main" val="312714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B99DA2-8D0F-BF60-D791-E397B6BDDF14}"/>
              </a:ext>
            </a:extLst>
          </p:cNvPr>
          <p:cNvSpPr txBox="1"/>
          <p:nvPr/>
        </p:nvSpPr>
        <p:spPr>
          <a:xfrm>
            <a:off x="1354332" y="134442"/>
            <a:ext cx="947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HOW TO USE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6B0DCE8-96C7-8D03-D05A-4C4B9D9A9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5" b="12172"/>
          <a:stretch/>
        </p:blipFill>
        <p:spPr bwMode="auto">
          <a:xfrm>
            <a:off x="3255433" y="3388845"/>
            <a:ext cx="5797765" cy="335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B39233-86D4-4548-2318-7F2DC5B13184}"/>
              </a:ext>
            </a:extLst>
          </p:cNvPr>
          <p:cNvSpPr txBox="1"/>
          <p:nvPr/>
        </p:nvSpPr>
        <p:spPr>
          <a:xfrm>
            <a:off x="2492506" y="1032232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VCC - 5V (VCC is the power supply pin)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F7FB3-09FB-B3FB-FED1-C575DE00F282}"/>
              </a:ext>
            </a:extLst>
          </p:cNvPr>
          <p:cNvSpPr txBox="1"/>
          <p:nvPr/>
        </p:nvSpPr>
        <p:spPr>
          <a:xfrm>
            <a:off x="2492506" y="1432342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GND - GND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193BF-76B9-0104-DF30-F273AC886290}"/>
              </a:ext>
            </a:extLst>
          </p:cNvPr>
          <p:cNvSpPr txBox="1"/>
          <p:nvPr/>
        </p:nvSpPr>
        <p:spPr>
          <a:xfrm>
            <a:off x="2492506" y="1830765"/>
            <a:ext cx="8676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DIN (Data In) - Digital 11 (This is the pin for transmitting data from the microcontroller to the MAX7219)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5B02D-0C0F-CB3E-BD7B-F31182EFAEAD}"/>
              </a:ext>
            </a:extLst>
          </p:cNvPr>
          <p:cNvSpPr txBox="1"/>
          <p:nvPr/>
        </p:nvSpPr>
        <p:spPr>
          <a:xfrm>
            <a:off x="2492506" y="2513941"/>
            <a:ext cx="867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CS - Digital 10 (pin for selecting the operation of the module)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892CE-4332-2605-06E0-7E93E8FB0F04}"/>
              </a:ext>
            </a:extLst>
          </p:cNvPr>
          <p:cNvSpPr txBox="1"/>
          <p:nvPr/>
        </p:nvSpPr>
        <p:spPr>
          <a:xfrm>
            <a:off x="2492506" y="2892844"/>
            <a:ext cx="957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CLK (Clock pin) - Digital 13 (pin providing clock pulses for the MAX7219)</a:t>
            </a:r>
          </a:p>
        </p:txBody>
      </p:sp>
    </p:spTree>
    <p:extLst>
      <p:ext uri="{BB962C8B-B14F-4D97-AF65-F5344CB8AC3E}">
        <p14:creationId xmlns:p14="http://schemas.microsoft.com/office/powerpoint/2010/main" val="229812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B99DA2-8D0F-BF60-D791-E397B6BDDF14}"/>
              </a:ext>
            </a:extLst>
          </p:cNvPr>
          <p:cNvSpPr txBox="1"/>
          <p:nvPr/>
        </p:nvSpPr>
        <p:spPr>
          <a:xfrm>
            <a:off x="1354332" y="134442"/>
            <a:ext cx="947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HOW TO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39233-86D4-4548-2318-7F2DC5B13184}"/>
              </a:ext>
            </a:extLst>
          </p:cNvPr>
          <p:cNvSpPr txBox="1"/>
          <p:nvPr/>
        </p:nvSpPr>
        <p:spPr>
          <a:xfrm>
            <a:off x="2225303" y="4902336"/>
            <a:ext cx="3976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Provide functions to configure and control LED devices through SPI communication.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1FF43-9B9A-BDA7-70B7-5156EB5EA184}"/>
              </a:ext>
            </a:extLst>
          </p:cNvPr>
          <p:cNvSpPr txBox="1"/>
          <p:nvPr/>
        </p:nvSpPr>
        <p:spPr>
          <a:xfrm>
            <a:off x="2229579" y="888051"/>
            <a:ext cx="8516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1CF50"/>
                </a:solidFill>
              </a:rPr>
              <a:t>Include the two libraries: MD_MAX72xx and </a:t>
            </a:r>
            <a:r>
              <a:rPr lang="en-US" sz="2800" dirty="0" err="1">
                <a:solidFill>
                  <a:srgbClr val="91CF50"/>
                </a:solidFill>
              </a:rPr>
              <a:t>MD_Parola</a:t>
            </a:r>
            <a:r>
              <a:rPr lang="en-US" sz="2800" dirty="0">
                <a:solidFill>
                  <a:srgbClr val="91CF50"/>
                </a:solidFill>
              </a:rPr>
              <a:t>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A05DA1E-1558-5456-AE02-6B574DD0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25" y="1968238"/>
            <a:ext cx="3337201" cy="288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F71857E-19D4-4C9F-E4CA-7A586DBA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451" y="1977824"/>
            <a:ext cx="3337201" cy="292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02F3D5-5BE2-E757-FC09-53C64FE7D79C}"/>
              </a:ext>
            </a:extLst>
          </p:cNvPr>
          <p:cNvSpPr txBox="1"/>
          <p:nvPr/>
        </p:nvSpPr>
        <p:spPr>
          <a:xfrm>
            <a:off x="6805912" y="4883180"/>
            <a:ext cx="397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An extension of MD_MAX72xx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C19F9-CA2A-A4A3-7AE5-C3DE228BDDC3}"/>
              </a:ext>
            </a:extLst>
          </p:cNvPr>
          <p:cNvSpPr txBox="1"/>
          <p:nvPr/>
        </p:nvSpPr>
        <p:spPr>
          <a:xfrm>
            <a:off x="6805912" y="5391698"/>
            <a:ext cx="3976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To simplify the display of text and create motion effects on the LED matrix</a:t>
            </a:r>
          </a:p>
        </p:txBody>
      </p:sp>
    </p:spTree>
    <p:extLst>
      <p:ext uri="{BB962C8B-B14F-4D97-AF65-F5344CB8AC3E}">
        <p14:creationId xmlns:p14="http://schemas.microsoft.com/office/powerpoint/2010/main" val="113289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4B99DA2-8D0F-BF60-D791-E397B6BDDF14}"/>
              </a:ext>
            </a:extLst>
          </p:cNvPr>
          <p:cNvSpPr txBox="1"/>
          <p:nvPr/>
        </p:nvSpPr>
        <p:spPr>
          <a:xfrm>
            <a:off x="1354332" y="134442"/>
            <a:ext cx="947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HOW TO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39233-86D4-4548-2318-7F2DC5B13184}"/>
              </a:ext>
            </a:extLst>
          </p:cNvPr>
          <p:cNvSpPr txBox="1"/>
          <p:nvPr/>
        </p:nvSpPr>
        <p:spPr>
          <a:xfrm>
            <a:off x="2226648" y="1540875"/>
            <a:ext cx="5191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Combine the power of MD_MAX72xx for hardware control.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1FF43-9B9A-BDA7-70B7-5156EB5EA184}"/>
              </a:ext>
            </a:extLst>
          </p:cNvPr>
          <p:cNvSpPr txBox="1"/>
          <p:nvPr/>
        </p:nvSpPr>
        <p:spPr>
          <a:xfrm>
            <a:off x="2226648" y="978715"/>
            <a:ext cx="5532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1CF50"/>
                </a:solidFill>
              </a:rPr>
              <a:t>The reason for using both libraries: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02F3D5-5BE2-E757-FC09-53C64FE7D79C}"/>
              </a:ext>
            </a:extLst>
          </p:cNvPr>
          <p:cNvSpPr txBox="1"/>
          <p:nvPr/>
        </p:nvSpPr>
        <p:spPr>
          <a:xfrm>
            <a:off x="2226648" y="2237653"/>
            <a:ext cx="5191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Leverage the flexibility of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MD_Parola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for displaying text and effects.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11993-74EC-E211-7972-2F50008D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86" y="915215"/>
            <a:ext cx="6708131" cy="5765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F40A7-9562-B055-0050-A24283F78F70}"/>
              </a:ext>
            </a:extLst>
          </p:cNvPr>
          <p:cNvSpPr txBox="1"/>
          <p:nvPr/>
        </p:nvSpPr>
        <p:spPr>
          <a:xfrm>
            <a:off x="5525928" y="4716209"/>
            <a:ext cx="4479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Open Arduino IDE → select Sketch → Include Library → Manage Libraries, then search for "MD_MAX72xx".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73D93-FF93-F0F4-97D7-965970885342}"/>
              </a:ext>
            </a:extLst>
          </p:cNvPr>
          <p:cNvSpPr txBox="1"/>
          <p:nvPr/>
        </p:nvSpPr>
        <p:spPr>
          <a:xfrm>
            <a:off x="5525928" y="4110425"/>
            <a:ext cx="5532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5969"/>
                </a:solidFill>
              </a:rPr>
              <a:t>To install:</a:t>
            </a:r>
          </a:p>
        </p:txBody>
      </p:sp>
    </p:spTree>
    <p:extLst>
      <p:ext uri="{BB962C8B-B14F-4D97-AF65-F5344CB8AC3E}">
        <p14:creationId xmlns:p14="http://schemas.microsoft.com/office/powerpoint/2010/main" val="118679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5941BCD-1EF4-F411-1731-D14B7C140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61" y="167056"/>
            <a:ext cx="7887801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3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40501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193763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646266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2091406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2544668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EB76B5-280B-B404-8C3D-DD9AC1955410}"/>
              </a:ext>
            </a:extLst>
          </p:cNvPr>
          <p:cNvSpPr txBox="1"/>
          <p:nvPr/>
        </p:nvSpPr>
        <p:spPr>
          <a:xfrm>
            <a:off x="-81023" y="453811"/>
            <a:ext cx="9965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APPLICATION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B0675A-3363-6233-BBE7-988D0319D32C}"/>
              </a:ext>
            </a:extLst>
          </p:cNvPr>
          <p:cNvSpPr txBox="1"/>
          <p:nvPr/>
        </p:nvSpPr>
        <p:spPr>
          <a:xfrm>
            <a:off x="1066355" y="1738292"/>
            <a:ext cx="29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Display Weather Information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3252B84-F579-4334-3B7F-92173821C07F}"/>
              </a:ext>
            </a:extLst>
          </p:cNvPr>
          <p:cNvSpPr txBox="1"/>
          <p:nvPr/>
        </p:nvSpPr>
        <p:spPr>
          <a:xfrm>
            <a:off x="1032382" y="2683950"/>
            <a:ext cx="223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Clock and Alarm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5F9B24-F343-8F75-4EC0-ECDC866A42FC}"/>
              </a:ext>
            </a:extLst>
          </p:cNvPr>
          <p:cNvSpPr txBox="1"/>
          <p:nvPr/>
        </p:nvSpPr>
        <p:spPr>
          <a:xfrm>
            <a:off x="1032382" y="3540207"/>
            <a:ext cx="188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Display Messages and Notifications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E9025A-00F2-DBD4-5830-9DF35187404F}"/>
              </a:ext>
            </a:extLst>
          </p:cNvPr>
          <p:cNvSpPr txBox="1"/>
          <p:nvPr/>
        </p:nvSpPr>
        <p:spPr>
          <a:xfrm>
            <a:off x="1006908" y="5639483"/>
            <a:ext cx="188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Display Traffic Route Information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190CFC-B019-59D6-ADE3-274382F18DEB}"/>
              </a:ext>
            </a:extLst>
          </p:cNvPr>
          <p:cNvSpPr txBox="1"/>
          <p:nvPr/>
        </p:nvSpPr>
        <p:spPr>
          <a:xfrm>
            <a:off x="1014966" y="4603756"/>
            <a:ext cx="169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Scrolling Text and Text Effects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1B0C83B-5F5B-9BBF-B231-208A7C51DC61}"/>
              </a:ext>
            </a:extLst>
          </p:cNvPr>
          <p:cNvGrpSpPr/>
          <p:nvPr/>
        </p:nvGrpSpPr>
        <p:grpSpPr>
          <a:xfrm>
            <a:off x="370326" y="1568683"/>
            <a:ext cx="662056" cy="662056"/>
            <a:chOff x="1209064" y="1521114"/>
            <a:chExt cx="662056" cy="662056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1D3137C-D51C-8A85-1D2B-0CC3DBEC1831}"/>
                </a:ext>
              </a:extLst>
            </p:cNvPr>
            <p:cNvSpPr/>
            <p:nvPr/>
          </p:nvSpPr>
          <p:spPr>
            <a:xfrm>
              <a:off x="1209064" y="152111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Cloud with solid fill">
              <a:extLst>
                <a:ext uri="{FF2B5EF4-FFF2-40B4-BE49-F238E27FC236}">
                  <a16:creationId xmlns:a16="http://schemas.microsoft.com/office/drawing/2014/main" id="{301569E8-2DF3-DA31-8849-D07CD3C49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7598" y="1545097"/>
              <a:ext cx="584159" cy="584159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413FC5-E1F4-39F2-3691-7D606D95D12D}"/>
              </a:ext>
            </a:extLst>
          </p:cNvPr>
          <p:cNvGrpSpPr/>
          <p:nvPr/>
        </p:nvGrpSpPr>
        <p:grpSpPr>
          <a:xfrm>
            <a:off x="370326" y="2480528"/>
            <a:ext cx="662056" cy="662056"/>
            <a:chOff x="1209064" y="2432959"/>
            <a:chExt cx="662056" cy="66205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DCDA157-F59A-ED91-D01C-1E8E2BC15D38}"/>
                </a:ext>
              </a:extLst>
            </p:cNvPr>
            <p:cNvSpPr/>
            <p:nvPr/>
          </p:nvSpPr>
          <p:spPr>
            <a:xfrm>
              <a:off x="1209064" y="2432959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Graphic 105" descr="Stopwatch with solid fill">
              <a:extLst>
                <a:ext uri="{FF2B5EF4-FFF2-40B4-BE49-F238E27FC236}">
                  <a16:creationId xmlns:a16="http://schemas.microsoft.com/office/drawing/2014/main" id="{501C625E-F675-5DA1-4F90-539E71A16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50040" y="2473128"/>
              <a:ext cx="581717" cy="581717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D51BF30-D982-E66C-87A6-E9BD036D42A1}"/>
              </a:ext>
            </a:extLst>
          </p:cNvPr>
          <p:cNvGrpSpPr/>
          <p:nvPr/>
        </p:nvGrpSpPr>
        <p:grpSpPr>
          <a:xfrm>
            <a:off x="370326" y="3523350"/>
            <a:ext cx="662056" cy="662056"/>
            <a:chOff x="1209064" y="3475781"/>
            <a:chExt cx="662056" cy="66205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4B8B474-3D4E-4D9E-2DB4-CE6F470287F8}"/>
                </a:ext>
              </a:extLst>
            </p:cNvPr>
            <p:cNvSpPr/>
            <p:nvPr/>
          </p:nvSpPr>
          <p:spPr>
            <a:xfrm>
              <a:off x="1209064" y="3475781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Graphic 108" descr="Chat bubble outline">
              <a:extLst>
                <a:ext uri="{FF2B5EF4-FFF2-40B4-BE49-F238E27FC236}">
                  <a16:creationId xmlns:a16="http://schemas.microsoft.com/office/drawing/2014/main" id="{4E02BF78-A861-E663-253C-534A4F9DF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47598" y="3545755"/>
              <a:ext cx="572632" cy="572632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DB5A94-4678-71B3-A1BA-9B8066BB6EC2}"/>
              </a:ext>
            </a:extLst>
          </p:cNvPr>
          <p:cNvGrpSpPr/>
          <p:nvPr/>
        </p:nvGrpSpPr>
        <p:grpSpPr>
          <a:xfrm>
            <a:off x="353222" y="4585523"/>
            <a:ext cx="662056" cy="662056"/>
            <a:chOff x="1191960" y="4537954"/>
            <a:chExt cx="662056" cy="66205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0B2F345-C5A3-9441-C93F-7F8C5CE58877}"/>
                </a:ext>
              </a:extLst>
            </p:cNvPr>
            <p:cNvSpPr/>
            <p:nvPr/>
          </p:nvSpPr>
          <p:spPr>
            <a:xfrm>
              <a:off x="1191960" y="453795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2" name="Graphic 111" descr="Document with solid fill">
              <a:extLst>
                <a:ext uri="{FF2B5EF4-FFF2-40B4-BE49-F238E27FC236}">
                  <a16:creationId xmlns:a16="http://schemas.microsoft.com/office/drawing/2014/main" id="{9525FE65-A49B-19D0-B69C-2ABEC447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89345" y="4608632"/>
              <a:ext cx="489137" cy="489137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8880551-A9C1-B3C9-F7DD-277F6A5A1C64}"/>
              </a:ext>
            </a:extLst>
          </p:cNvPr>
          <p:cNvGrpSpPr/>
          <p:nvPr/>
        </p:nvGrpSpPr>
        <p:grpSpPr>
          <a:xfrm>
            <a:off x="345165" y="5619997"/>
            <a:ext cx="662056" cy="662056"/>
            <a:chOff x="1183903" y="5572428"/>
            <a:chExt cx="662056" cy="662056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7CE5E16-5645-5DED-5090-9679374EED77}"/>
                </a:ext>
              </a:extLst>
            </p:cNvPr>
            <p:cNvSpPr/>
            <p:nvPr/>
          </p:nvSpPr>
          <p:spPr>
            <a:xfrm>
              <a:off x="1183903" y="5572428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Graphic 114" descr="Lights On with solid fill">
              <a:extLst>
                <a:ext uri="{FF2B5EF4-FFF2-40B4-BE49-F238E27FC236}">
                  <a16:creationId xmlns:a16="http://schemas.microsoft.com/office/drawing/2014/main" id="{F0E008EA-4C63-8359-3CBF-67B720BC4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43447" y="5618709"/>
              <a:ext cx="559082" cy="559082"/>
            </a:xfrm>
            <a:prstGeom prst="rect">
              <a:avLst/>
            </a:prstGeom>
          </p:spPr>
        </p:pic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5C50D21-E310-B937-13BD-356173B18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40" y="1436349"/>
            <a:ext cx="3610544" cy="21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3D7A191-DB3F-F87B-F6ED-A14498E74E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9674" y="2904251"/>
            <a:ext cx="1279634" cy="2661058"/>
          </a:xfrm>
          <a:prstGeom prst="rect">
            <a:avLst/>
          </a:prstGeom>
        </p:spPr>
      </p:pic>
      <p:pic>
        <p:nvPicPr>
          <p:cNvPr id="13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0A09BCF-81B5-7854-63FA-6CB2D236F9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911367" y="3943618"/>
            <a:ext cx="4522773" cy="254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 p14:presetBounceEnd="8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7" dur="3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8" dur="3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40000" fill="hold" nodeType="withEffect" p14:presetBounceEnd="82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11" dur="3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12" dur="3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40000" fill="hold" nodeType="withEffect" p14:presetBounceEnd="8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15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16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40000" fill="hold" nodeType="withEffect" p14:presetBounceEnd="82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19" dur="3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20" dur="3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40000" fill="hold" nodeType="withEffect" p14:presetBounceEnd="8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000">
                                          <p:cBhvr additive="base">
                                            <p:cTn id="23" dur="3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000">
                                          <p:cBhvr additive="base">
                                            <p:cTn id="24" dur="3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1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2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5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6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9" dur="2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0" dur="2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7500" fill="hold" grpId="0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43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44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11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8" dur="13607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63" repeatCount="indefinite" fill="hold" display="0">
                      <p:stCondLst>
                        <p:cond delay="indefinite"/>
                      </p:stCondLst>
                    </p:cTn>
                    <p:tgtEl>
                      <p:spTgt spid="134"/>
                    </p:tgtEl>
                  </p:cMediaNode>
                </p:video>
              </p:childTnLst>
            </p:cTn>
          </p:par>
        </p:tnLst>
        <p:bldLst>
          <p:bldP spid="97" grpId="0"/>
          <p:bldP spid="98" grpId="0"/>
          <p:bldP spid="99" grpId="0"/>
          <p:bldP spid="100" grpId="0"/>
          <p:bldP spid="10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4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4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275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11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8" dur="13607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 mute="1">
                    <p:cTn id="63" repeatCount="indefinite" fill="hold" display="0">
                      <p:stCondLst>
                        <p:cond delay="indefinite"/>
                      </p:stCondLst>
                    </p:cTn>
                    <p:tgtEl>
                      <p:spTgt spid="134"/>
                    </p:tgtEl>
                  </p:cMediaNode>
                </p:video>
              </p:childTnLst>
            </p:cTn>
          </p:par>
        </p:tnLst>
        <p:bldLst>
          <p:bldP spid="97" grpId="0"/>
          <p:bldP spid="98" grpId="0"/>
          <p:bldP spid="99" grpId="0"/>
          <p:bldP spid="100" grpId="0"/>
          <p:bldP spid="10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F2A12A-F688-4EAF-9DE3-228DE942F9B1}"/>
              </a:ext>
            </a:extLst>
          </p:cNvPr>
          <p:cNvSpPr txBox="1"/>
          <p:nvPr/>
        </p:nvSpPr>
        <p:spPr>
          <a:xfrm>
            <a:off x="4896847" y="296939"/>
            <a:ext cx="4836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CONFIGURATION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50CCC91-03EA-45AA-8D14-71F8E030767C}"/>
              </a:ext>
            </a:extLst>
          </p:cNvPr>
          <p:cNvSpPr txBox="1"/>
          <p:nvPr/>
        </p:nvSpPr>
        <p:spPr>
          <a:xfrm>
            <a:off x="3533051" y="1375947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Size: 8x32 LEDs, consisting of 4 matrices 8x8 stitched together.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9761987" y="0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66139F-6009-8541-51DC-F5518B855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6" r="8509" b="26420"/>
          <a:stretch/>
        </p:blipFill>
        <p:spPr bwMode="auto">
          <a:xfrm>
            <a:off x="4394912" y="3914650"/>
            <a:ext cx="5083738" cy="280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7AD2D0-D174-9F6E-F902-A16013F33708}"/>
              </a:ext>
            </a:extLst>
          </p:cNvPr>
          <p:cNvSpPr txBox="1"/>
          <p:nvPr/>
        </p:nvSpPr>
        <p:spPr>
          <a:xfrm>
            <a:off x="3533051" y="1776057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Blue LED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1CA86-FD3A-B1A8-0F33-C66D062D8A43}"/>
              </a:ext>
            </a:extLst>
          </p:cNvPr>
          <p:cNvSpPr txBox="1"/>
          <p:nvPr/>
        </p:nvSpPr>
        <p:spPr>
          <a:xfrm>
            <a:off x="3533051" y="2176167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Operating Voltage: 5V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6D100-F850-0996-8D49-60FA48EB9DD2}"/>
              </a:ext>
            </a:extLst>
          </p:cNvPr>
          <p:cNvSpPr txBox="1"/>
          <p:nvPr/>
        </p:nvSpPr>
        <p:spPr>
          <a:xfrm>
            <a:off x="3533051" y="2576277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IC driver: Max7219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5BEF1-BB9D-5055-51AB-F3FC6DE4C583}"/>
              </a:ext>
            </a:extLst>
          </p:cNvPr>
          <p:cNvSpPr txBox="1"/>
          <p:nvPr/>
        </p:nvSpPr>
        <p:spPr>
          <a:xfrm>
            <a:off x="3533051" y="2982184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Dimensions: Length: 130mm. Height: 32mm. Width: 14mm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6D99A-32D4-C779-60EC-2336C65A6FBC}"/>
              </a:ext>
            </a:extLst>
          </p:cNvPr>
          <p:cNvSpPr txBox="1"/>
          <p:nvPr/>
        </p:nvSpPr>
        <p:spPr>
          <a:xfrm>
            <a:off x="3533050" y="3377438"/>
            <a:ext cx="709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Communication follows the SPI standard, utilizing RCLK and DIO.</a:t>
            </a:r>
          </a:p>
        </p:txBody>
      </p:sp>
    </p:spTree>
    <p:extLst>
      <p:ext uri="{BB962C8B-B14F-4D97-AF65-F5344CB8AC3E}">
        <p14:creationId xmlns:p14="http://schemas.microsoft.com/office/powerpoint/2010/main" val="309065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6" grpId="0"/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369509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B2A87B01-5DD7-9A58-F6DD-DF06A098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28" y="2133891"/>
            <a:ext cx="6218850" cy="164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54DA5-4C6D-85D6-E308-066739DB8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41204" flipH="1">
            <a:off x="6178120" y="4728491"/>
            <a:ext cx="2808556" cy="2022883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BFB0D17-1B79-68CD-10D6-2E2AB6C29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489" y="-3172482"/>
            <a:ext cx="49625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6F59CCDD-833E-7ECC-39B5-CCD4617379AC}"/>
              </a:ext>
            </a:extLst>
          </p:cNvPr>
          <p:cNvSpPr/>
          <p:nvPr/>
        </p:nvSpPr>
        <p:spPr>
          <a:xfrm rot="16200000">
            <a:off x="7487937" y="-1082232"/>
            <a:ext cx="374267" cy="6070462"/>
          </a:xfrm>
          <a:prstGeom prst="rightBrace">
            <a:avLst>
              <a:gd name="adj1" fmla="val 271793"/>
              <a:gd name="adj2" fmla="val 52051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09ECC89-A3E4-A3C8-F93E-097AA2E52F64}"/>
              </a:ext>
            </a:extLst>
          </p:cNvPr>
          <p:cNvSpPr/>
          <p:nvPr/>
        </p:nvSpPr>
        <p:spPr>
          <a:xfrm rot="10800000">
            <a:off x="4181700" y="2398383"/>
            <a:ext cx="374267" cy="1210522"/>
          </a:xfrm>
          <a:prstGeom prst="rightBrace">
            <a:avLst>
              <a:gd name="adj1" fmla="val 271793"/>
              <a:gd name="adj2" fmla="val 52051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3AB9C-6D7E-5180-8A0D-9EA18E874371}"/>
              </a:ext>
            </a:extLst>
          </p:cNvPr>
          <p:cNvSpPr txBox="1"/>
          <p:nvPr/>
        </p:nvSpPr>
        <p:spPr>
          <a:xfrm>
            <a:off x="2732800" y="2670366"/>
            <a:ext cx="1400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774C1"/>
                </a:solidFill>
              </a:rPr>
              <a:t>8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4ED38-2A2C-3EE9-E032-3CD3E2400A9C}"/>
              </a:ext>
            </a:extLst>
          </p:cNvPr>
          <p:cNvSpPr txBox="1"/>
          <p:nvPr/>
        </p:nvSpPr>
        <p:spPr>
          <a:xfrm>
            <a:off x="6742467" y="1072054"/>
            <a:ext cx="2189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774C1"/>
                </a:solidFill>
              </a:rPr>
              <a:t>32 Columns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DE1D110-4BE9-690B-ACBA-FCFE110E4F16}"/>
              </a:ext>
            </a:extLst>
          </p:cNvPr>
          <p:cNvSpPr/>
          <p:nvPr/>
        </p:nvSpPr>
        <p:spPr>
          <a:xfrm rot="2972367">
            <a:off x="8971639" y="3795709"/>
            <a:ext cx="714767" cy="1097408"/>
          </a:xfrm>
          <a:custGeom>
            <a:avLst/>
            <a:gdLst>
              <a:gd name="connsiteX0" fmla="*/ 0 w 714767"/>
              <a:gd name="connsiteY0" fmla="*/ 740025 h 1097408"/>
              <a:gd name="connsiteX1" fmla="*/ 167738 w 714767"/>
              <a:gd name="connsiteY1" fmla="*/ 740025 h 1097408"/>
              <a:gd name="connsiteX2" fmla="*/ 167738 w 714767"/>
              <a:gd name="connsiteY2" fmla="*/ 392213 h 1097408"/>
              <a:gd name="connsiteX3" fmla="*/ 167738 w 714767"/>
              <a:gd name="connsiteY3" fmla="*/ 0 h 1097408"/>
              <a:gd name="connsiteX4" fmla="*/ 547029 w 714767"/>
              <a:gd name="connsiteY4" fmla="*/ 0 h 1097408"/>
              <a:gd name="connsiteX5" fmla="*/ 547029 w 714767"/>
              <a:gd name="connsiteY5" fmla="*/ 384813 h 1097408"/>
              <a:gd name="connsiteX6" fmla="*/ 547029 w 714767"/>
              <a:gd name="connsiteY6" fmla="*/ 740025 h 1097408"/>
              <a:gd name="connsiteX7" fmla="*/ 714767 w 714767"/>
              <a:gd name="connsiteY7" fmla="*/ 740025 h 1097408"/>
              <a:gd name="connsiteX8" fmla="*/ 357384 w 714767"/>
              <a:gd name="connsiteY8" fmla="*/ 1097408 h 1097408"/>
              <a:gd name="connsiteX9" fmla="*/ 0 w 714767"/>
              <a:gd name="connsiteY9" fmla="*/ 740025 h 1097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4767" h="1097408" fill="none" extrusionOk="0">
                <a:moveTo>
                  <a:pt x="0" y="740025"/>
                </a:moveTo>
                <a:cubicBezTo>
                  <a:pt x="58039" y="733059"/>
                  <a:pt x="105048" y="747848"/>
                  <a:pt x="167738" y="740025"/>
                </a:cubicBezTo>
                <a:cubicBezTo>
                  <a:pt x="177938" y="598987"/>
                  <a:pt x="153783" y="541272"/>
                  <a:pt x="167738" y="392213"/>
                </a:cubicBezTo>
                <a:cubicBezTo>
                  <a:pt x="181693" y="243154"/>
                  <a:pt x="154574" y="130548"/>
                  <a:pt x="167738" y="0"/>
                </a:cubicBezTo>
                <a:cubicBezTo>
                  <a:pt x="294407" y="-11000"/>
                  <a:pt x="453612" y="18120"/>
                  <a:pt x="547029" y="0"/>
                </a:cubicBezTo>
                <a:cubicBezTo>
                  <a:pt x="542275" y="123315"/>
                  <a:pt x="554627" y="237096"/>
                  <a:pt x="547029" y="384813"/>
                </a:cubicBezTo>
                <a:cubicBezTo>
                  <a:pt x="539431" y="532530"/>
                  <a:pt x="536644" y="654251"/>
                  <a:pt x="547029" y="740025"/>
                </a:cubicBezTo>
                <a:cubicBezTo>
                  <a:pt x="590736" y="746392"/>
                  <a:pt x="638793" y="738675"/>
                  <a:pt x="714767" y="740025"/>
                </a:cubicBezTo>
                <a:cubicBezTo>
                  <a:pt x="631124" y="829537"/>
                  <a:pt x="468628" y="953818"/>
                  <a:pt x="357384" y="1097408"/>
                </a:cubicBezTo>
                <a:cubicBezTo>
                  <a:pt x="244175" y="959447"/>
                  <a:pt x="104965" y="836312"/>
                  <a:pt x="0" y="740025"/>
                </a:cubicBezTo>
                <a:close/>
              </a:path>
              <a:path w="714767" h="1097408" stroke="0" extrusionOk="0">
                <a:moveTo>
                  <a:pt x="0" y="740025"/>
                </a:moveTo>
                <a:cubicBezTo>
                  <a:pt x="59553" y="734669"/>
                  <a:pt x="100571" y="747984"/>
                  <a:pt x="167738" y="740025"/>
                </a:cubicBezTo>
                <a:cubicBezTo>
                  <a:pt x="184917" y="595242"/>
                  <a:pt x="149985" y="549600"/>
                  <a:pt x="167738" y="362612"/>
                </a:cubicBezTo>
                <a:cubicBezTo>
                  <a:pt x="185491" y="175624"/>
                  <a:pt x="161581" y="114838"/>
                  <a:pt x="167738" y="0"/>
                </a:cubicBezTo>
                <a:cubicBezTo>
                  <a:pt x="257489" y="18674"/>
                  <a:pt x="387418" y="-4344"/>
                  <a:pt x="547029" y="0"/>
                </a:cubicBezTo>
                <a:cubicBezTo>
                  <a:pt x="560640" y="85570"/>
                  <a:pt x="539425" y="255140"/>
                  <a:pt x="547029" y="362612"/>
                </a:cubicBezTo>
                <a:cubicBezTo>
                  <a:pt x="554633" y="470084"/>
                  <a:pt x="560713" y="587120"/>
                  <a:pt x="547029" y="740025"/>
                </a:cubicBezTo>
                <a:cubicBezTo>
                  <a:pt x="617601" y="735971"/>
                  <a:pt x="675908" y="748060"/>
                  <a:pt x="714767" y="740025"/>
                </a:cubicBezTo>
                <a:cubicBezTo>
                  <a:pt x="644469" y="816300"/>
                  <a:pt x="451261" y="986590"/>
                  <a:pt x="357384" y="1097408"/>
                </a:cubicBezTo>
                <a:cubicBezTo>
                  <a:pt x="287574" y="1015703"/>
                  <a:pt x="96126" y="825675"/>
                  <a:pt x="0" y="740025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480752594">
                  <a:prstGeom prst="downArrow">
                    <a:avLst>
                      <a:gd name="adj1" fmla="val 53065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D20C2CA-0A0E-94AD-8D55-6DFF48055D5E}"/>
              </a:ext>
            </a:extLst>
          </p:cNvPr>
          <p:cNvSpPr/>
          <p:nvPr/>
        </p:nvSpPr>
        <p:spPr>
          <a:xfrm rot="12105891">
            <a:off x="6202188" y="4782012"/>
            <a:ext cx="374267" cy="1210522"/>
          </a:xfrm>
          <a:prstGeom prst="rightBrace">
            <a:avLst>
              <a:gd name="adj1" fmla="val 271793"/>
              <a:gd name="adj2" fmla="val 52051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BD551-351B-DFC8-6BEB-D187EEED2925}"/>
              </a:ext>
            </a:extLst>
          </p:cNvPr>
          <p:cNvSpPr txBox="1"/>
          <p:nvPr/>
        </p:nvSpPr>
        <p:spPr>
          <a:xfrm rot="193112">
            <a:off x="5108770" y="4918717"/>
            <a:ext cx="140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74C1"/>
                </a:solidFill>
              </a:rPr>
              <a:t>8 Rows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D028983-CD83-6D5D-5642-68DD93EBF3F5}"/>
              </a:ext>
            </a:extLst>
          </p:cNvPr>
          <p:cNvSpPr/>
          <p:nvPr/>
        </p:nvSpPr>
        <p:spPr>
          <a:xfrm rot="16200000">
            <a:off x="7693197" y="3889099"/>
            <a:ext cx="374267" cy="1475560"/>
          </a:xfrm>
          <a:prstGeom prst="rightBrace">
            <a:avLst>
              <a:gd name="adj1" fmla="val 271793"/>
              <a:gd name="adj2" fmla="val 49547"/>
            </a:avLst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F6123-6B12-7676-0E22-5B314B60A068}"/>
              </a:ext>
            </a:extLst>
          </p:cNvPr>
          <p:cNvSpPr txBox="1"/>
          <p:nvPr/>
        </p:nvSpPr>
        <p:spPr>
          <a:xfrm>
            <a:off x="7172368" y="4062238"/>
            <a:ext cx="1488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74C1"/>
                </a:solidFill>
              </a:rPr>
              <a:t>8 Columns</a:t>
            </a:r>
          </a:p>
        </p:txBody>
      </p:sp>
    </p:spTree>
    <p:extLst>
      <p:ext uri="{BB962C8B-B14F-4D97-AF65-F5344CB8AC3E}">
        <p14:creationId xmlns:p14="http://schemas.microsoft.com/office/powerpoint/2010/main" val="293634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/>
      <p:bldP spid="11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369509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669ECA7-3676-5758-B9BB-6A366EAD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04875">
            <a:off x="2870086" y="1908318"/>
            <a:ext cx="5013030" cy="3876591"/>
          </a:xfrm>
          <a:prstGeom prst="rect">
            <a:avLst/>
          </a:pr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F9926A4-69F9-6A04-B013-3206E8A8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646" y="1402259"/>
            <a:ext cx="3463859" cy="223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FB121A-B11B-5E06-ADAD-8BED77178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251" y="4293964"/>
            <a:ext cx="3010387" cy="22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1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134442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517405-2899-851B-4930-90584318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071" y="1488619"/>
            <a:ext cx="8427234" cy="497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AEF2A8-FA48-879A-5C8E-1512A9EA2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071" y="89102"/>
            <a:ext cx="1339987" cy="120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7450D-16CB-55B8-FD45-BCCA27774016}"/>
              </a:ext>
            </a:extLst>
          </p:cNvPr>
          <p:cNvSpPr txBox="1"/>
          <p:nvPr/>
        </p:nvSpPr>
        <p:spPr>
          <a:xfrm>
            <a:off x="7172960" y="1468742"/>
            <a:ext cx="59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88172-50C1-47BB-E8B7-F7E200584D18}"/>
              </a:ext>
            </a:extLst>
          </p:cNvPr>
          <p:cNvSpPr txBox="1"/>
          <p:nvPr/>
        </p:nvSpPr>
        <p:spPr>
          <a:xfrm>
            <a:off x="10683790" y="6151442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Column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E9C5E-A22C-6C5F-D027-0E5C2DB35074}"/>
              </a:ext>
            </a:extLst>
          </p:cNvPr>
          <p:cNvSpPr txBox="1"/>
          <p:nvPr/>
        </p:nvSpPr>
        <p:spPr>
          <a:xfrm>
            <a:off x="9178384" y="6440201"/>
            <a:ext cx="9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Cathode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939C0-726C-DA28-F84D-DAF2A2336447}"/>
              </a:ext>
            </a:extLst>
          </p:cNvPr>
          <p:cNvSpPr txBox="1"/>
          <p:nvPr/>
        </p:nvSpPr>
        <p:spPr>
          <a:xfrm rot="16200000">
            <a:off x="6773652" y="295363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F52E8-57C2-7521-3936-84E7FA5292EF}"/>
              </a:ext>
            </a:extLst>
          </p:cNvPr>
          <p:cNvSpPr txBox="1"/>
          <p:nvPr/>
        </p:nvSpPr>
        <p:spPr>
          <a:xfrm>
            <a:off x="5479752" y="695954"/>
            <a:ext cx="630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Connecting all rows and columns together is done to reduce the number of pins required to control each LED dot.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E8857-DB82-86AE-13B3-B4426E44BDFF}"/>
              </a:ext>
            </a:extLst>
          </p:cNvPr>
          <p:cNvSpPr txBox="1"/>
          <p:nvPr/>
        </p:nvSpPr>
        <p:spPr>
          <a:xfrm>
            <a:off x="5684637" y="6440201"/>
            <a:ext cx="163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7030A0"/>
                </a:solidFill>
              </a:rPr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34154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134442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ED0AE6-21CD-2B97-FA28-5F853E29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48" y="1032375"/>
            <a:ext cx="5651232" cy="364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C57D4-135A-420C-187D-204EFAFF1BC3}"/>
              </a:ext>
            </a:extLst>
          </p:cNvPr>
          <p:cNvSpPr txBox="1"/>
          <p:nvPr/>
        </p:nvSpPr>
        <p:spPr>
          <a:xfrm>
            <a:off x="4020074" y="4772342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MAX7219 is an Integrated Circuit (IC).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7C60A-5E17-8FD7-B37A-709F73F7FF62}"/>
              </a:ext>
            </a:extLst>
          </p:cNvPr>
          <p:cNvSpPr txBox="1"/>
          <p:nvPr/>
        </p:nvSpPr>
        <p:spPr>
          <a:xfrm>
            <a:off x="4020074" y="5204420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Used to connect multiple LED displays or LED matrices.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48905-970F-D56B-8594-E68FDCA485D5}"/>
              </a:ext>
            </a:extLst>
          </p:cNvPr>
          <p:cNvSpPr txBox="1"/>
          <p:nvPr/>
        </p:nvSpPr>
        <p:spPr>
          <a:xfrm>
            <a:off x="4020074" y="5636498"/>
            <a:ext cx="680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It reduces the complexity of controlling LEDs and displaying numbers or characters.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9D91D8-6976-943B-5145-60619CBC9706}"/>
              </a:ext>
            </a:extLst>
          </p:cNvPr>
          <p:cNvSpPr txBox="1"/>
          <p:nvPr/>
        </p:nvSpPr>
        <p:spPr>
          <a:xfrm>
            <a:off x="4020074" y="6284563"/>
            <a:ext cx="7341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It handles all control and refresh tasks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 sent via SPI communication.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0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134442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C5AB77-5D6E-7C6C-79AE-C5E9A47B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618" y="1706695"/>
            <a:ext cx="2993536" cy="388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5CF763-0715-39C3-706C-5C8D763E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345" y="1706695"/>
            <a:ext cx="4297372" cy="400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33B287-3A5C-0ED5-F17C-5BF7FB005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525" y="93179"/>
            <a:ext cx="1339987" cy="1207144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715DB10-32BE-FD45-6653-F07CD772B5B2}"/>
              </a:ext>
            </a:extLst>
          </p:cNvPr>
          <p:cNvGrpSpPr/>
          <p:nvPr/>
        </p:nvGrpSpPr>
        <p:grpSpPr>
          <a:xfrm>
            <a:off x="2836870" y="2331513"/>
            <a:ext cx="5034743" cy="3673995"/>
            <a:chOff x="2834639" y="2385060"/>
            <a:chExt cx="5034743" cy="367399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8403BB3-F2D1-D1D0-05E2-161ACC45271E}"/>
                </a:ext>
              </a:extLst>
            </p:cNvPr>
            <p:cNvCxnSpPr>
              <a:cxnSpLocks/>
            </p:cNvCxnSpPr>
            <p:nvPr/>
          </p:nvCxnSpPr>
          <p:spPr>
            <a:xfrm>
              <a:off x="7869382" y="5715265"/>
              <a:ext cx="0" cy="34379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83EAB1-58F3-0541-4E32-C32DE22551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4640" y="6038710"/>
              <a:ext cx="5034742" cy="2034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4205E5-3E89-3065-1891-A0BBD64746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4639" y="2385060"/>
              <a:ext cx="7566" cy="365365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B19AAF-9C78-ABE7-B0CA-EA4184313E90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15" y="2385060"/>
              <a:ext cx="57227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BC3A43D-FD62-D0CB-5AFB-5046C00A600A}"/>
              </a:ext>
            </a:extLst>
          </p:cNvPr>
          <p:cNvGrpSpPr/>
          <p:nvPr/>
        </p:nvGrpSpPr>
        <p:grpSpPr>
          <a:xfrm>
            <a:off x="2713813" y="4937945"/>
            <a:ext cx="5598721" cy="1262148"/>
            <a:chOff x="2704696" y="4972397"/>
            <a:chExt cx="5598721" cy="1262148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D5A38D7-8BE9-6841-4D45-3F45AFA0A989}"/>
                </a:ext>
              </a:extLst>
            </p:cNvPr>
            <p:cNvCxnSpPr>
              <a:cxnSpLocks/>
            </p:cNvCxnSpPr>
            <p:nvPr/>
          </p:nvCxnSpPr>
          <p:spPr>
            <a:xfrm>
              <a:off x="8280401" y="5707697"/>
              <a:ext cx="0" cy="526848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6D98557-2960-1551-044F-1D0D4C1C3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5637" y="6234311"/>
              <a:ext cx="5597780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73E65EF-B4F2-CAB5-DFEA-12CE63315F1E}"/>
                </a:ext>
              </a:extLst>
            </p:cNvPr>
            <p:cNvCxnSpPr>
              <a:cxnSpLocks/>
            </p:cNvCxnSpPr>
            <p:nvPr/>
          </p:nvCxnSpPr>
          <p:spPr>
            <a:xfrm>
              <a:off x="2704696" y="4972397"/>
              <a:ext cx="0" cy="1261681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812EB36-E15B-0149-BF0F-7BAEB81B02F9}"/>
                </a:ext>
              </a:extLst>
            </p:cNvPr>
            <p:cNvCxnSpPr>
              <a:cxnSpLocks/>
            </p:cNvCxnSpPr>
            <p:nvPr/>
          </p:nvCxnSpPr>
          <p:spPr>
            <a:xfrm>
              <a:off x="2704696" y="4972397"/>
              <a:ext cx="712798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B920C53-26FE-310E-918A-91FD9674AA21}"/>
              </a:ext>
            </a:extLst>
          </p:cNvPr>
          <p:cNvGrpSpPr/>
          <p:nvPr/>
        </p:nvGrpSpPr>
        <p:grpSpPr>
          <a:xfrm>
            <a:off x="2625502" y="3522967"/>
            <a:ext cx="6134609" cy="2816309"/>
            <a:chOff x="2621280" y="3529584"/>
            <a:chExt cx="6134609" cy="283921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771E67C-01B3-C1E4-5B2F-03DF717ECF1A}"/>
                </a:ext>
              </a:extLst>
            </p:cNvPr>
            <p:cNvCxnSpPr>
              <a:cxnSpLocks/>
            </p:cNvCxnSpPr>
            <p:nvPr/>
          </p:nvCxnSpPr>
          <p:spPr>
            <a:xfrm>
              <a:off x="8755889" y="5715265"/>
              <a:ext cx="0" cy="65353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B0A52D4-7628-F1FE-26FE-E28F289D9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1280" y="6368795"/>
              <a:ext cx="612815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EC0C552-4FF5-5919-DB40-C81563A91F4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280" y="3529584"/>
              <a:ext cx="0" cy="2839211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18EA057-F267-0F13-7F32-46A1E9F3E6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1280" y="3529584"/>
              <a:ext cx="749808" cy="4157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E6D87E3-4EF3-D96D-7C6B-BA48400449F5}"/>
              </a:ext>
            </a:extLst>
          </p:cNvPr>
          <p:cNvGrpSpPr/>
          <p:nvPr/>
        </p:nvGrpSpPr>
        <p:grpSpPr>
          <a:xfrm>
            <a:off x="2441470" y="3773142"/>
            <a:ext cx="6762497" cy="2712720"/>
            <a:chOff x="2450592" y="3785616"/>
            <a:chExt cx="6762497" cy="271272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C67F2B7-2B75-61FC-8EF8-5D9924D63E7C}"/>
                </a:ext>
              </a:extLst>
            </p:cNvPr>
            <p:cNvCxnSpPr>
              <a:cxnSpLocks/>
            </p:cNvCxnSpPr>
            <p:nvPr/>
          </p:nvCxnSpPr>
          <p:spPr>
            <a:xfrm>
              <a:off x="9213089" y="5707697"/>
              <a:ext cx="0" cy="790639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97EEFEC-F4A3-6B07-6CAA-7AC636F7E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592" y="6498336"/>
              <a:ext cx="6762497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865EB88-C380-E631-FCB7-30D3BB76C5CE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2" y="3785616"/>
              <a:ext cx="0" cy="271272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62F17D5-504F-A346-968C-84CC3D4AC4A0}"/>
                </a:ext>
              </a:extLst>
            </p:cNvPr>
            <p:cNvCxnSpPr>
              <a:cxnSpLocks/>
            </p:cNvCxnSpPr>
            <p:nvPr/>
          </p:nvCxnSpPr>
          <p:spPr>
            <a:xfrm>
              <a:off x="2467301" y="3795175"/>
              <a:ext cx="950193" cy="0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3F17183-D59A-E03C-BBDB-94D0C32291FA}"/>
              </a:ext>
            </a:extLst>
          </p:cNvPr>
          <p:cNvGrpSpPr/>
          <p:nvPr/>
        </p:nvGrpSpPr>
        <p:grpSpPr>
          <a:xfrm>
            <a:off x="2329658" y="2645663"/>
            <a:ext cx="7332552" cy="3958267"/>
            <a:chOff x="2334607" y="2645664"/>
            <a:chExt cx="7332552" cy="4005138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C4748EA-70C4-9F7B-F2D2-885EDD382204}"/>
                </a:ext>
              </a:extLst>
            </p:cNvPr>
            <p:cNvCxnSpPr>
              <a:cxnSpLocks/>
            </p:cNvCxnSpPr>
            <p:nvPr/>
          </p:nvCxnSpPr>
          <p:spPr>
            <a:xfrm>
              <a:off x="9664193" y="5715265"/>
              <a:ext cx="0" cy="917183"/>
            </a:xfrm>
            <a:prstGeom prst="line">
              <a:avLst/>
            </a:prstGeom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897B851-B446-AFE0-EDD4-49E9B61D65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4607" y="6632448"/>
              <a:ext cx="7332552" cy="0"/>
            </a:xfrm>
            <a:prstGeom prst="line">
              <a:avLst/>
            </a:prstGeom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58FB6CD-365A-A642-2274-B3CBBDF76638}"/>
                </a:ext>
              </a:extLst>
            </p:cNvPr>
            <p:cNvCxnSpPr>
              <a:cxnSpLocks/>
            </p:cNvCxnSpPr>
            <p:nvPr/>
          </p:nvCxnSpPr>
          <p:spPr>
            <a:xfrm>
              <a:off x="2340703" y="2645664"/>
              <a:ext cx="0" cy="4005138"/>
            </a:xfrm>
            <a:prstGeom prst="line">
              <a:avLst/>
            </a:prstGeom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E0BACC8-7E43-886A-7EB8-A74831894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0809" y="2645664"/>
              <a:ext cx="1010279" cy="6858"/>
            </a:xfrm>
            <a:prstGeom prst="line">
              <a:avLst/>
            </a:prstGeom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7CF11764-CD4B-0545-9017-F63E3A09D0B7}"/>
              </a:ext>
            </a:extLst>
          </p:cNvPr>
          <p:cNvGrpSpPr/>
          <p:nvPr/>
        </p:nvGrpSpPr>
        <p:grpSpPr>
          <a:xfrm>
            <a:off x="2256614" y="4668448"/>
            <a:ext cx="7844591" cy="2020409"/>
            <a:chOff x="2256614" y="4703479"/>
            <a:chExt cx="7858683" cy="2020409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629294E-8D01-0CE2-F670-549BED304D63}"/>
                </a:ext>
              </a:extLst>
            </p:cNvPr>
            <p:cNvCxnSpPr>
              <a:cxnSpLocks/>
            </p:cNvCxnSpPr>
            <p:nvPr/>
          </p:nvCxnSpPr>
          <p:spPr>
            <a:xfrm>
              <a:off x="10115297" y="5715265"/>
              <a:ext cx="0" cy="1008623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B32E1D8-BD1C-4550-55A7-9B7738733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6614" y="6723888"/>
              <a:ext cx="7858683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445B743-C2CD-DDE8-7077-4C58FC1500B8}"/>
                </a:ext>
              </a:extLst>
            </p:cNvPr>
            <p:cNvCxnSpPr>
              <a:cxnSpLocks/>
            </p:cNvCxnSpPr>
            <p:nvPr/>
          </p:nvCxnSpPr>
          <p:spPr>
            <a:xfrm>
              <a:off x="2256614" y="4706112"/>
              <a:ext cx="0" cy="2017776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6DE3EF2-38AF-EE99-AB19-C721A28CBAF5}"/>
                </a:ext>
              </a:extLst>
            </p:cNvPr>
            <p:cNvCxnSpPr>
              <a:cxnSpLocks/>
            </p:cNvCxnSpPr>
            <p:nvPr/>
          </p:nvCxnSpPr>
          <p:spPr>
            <a:xfrm>
              <a:off x="2256614" y="4703479"/>
              <a:ext cx="1114474" cy="0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CDB8DCCD-3F4D-2342-6DE5-5D413AD0ECC6}"/>
              </a:ext>
            </a:extLst>
          </p:cNvPr>
          <p:cNvGrpSpPr/>
          <p:nvPr/>
        </p:nvGrpSpPr>
        <p:grpSpPr>
          <a:xfrm>
            <a:off x="2115312" y="3261360"/>
            <a:ext cx="8457184" cy="3523488"/>
            <a:chOff x="2115312" y="3261360"/>
            <a:chExt cx="8457184" cy="35234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32BBA74-F807-08C1-1FA8-2B4CFC20DBC4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017" y="5729766"/>
              <a:ext cx="30479" cy="1055082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AFF931-A006-AB0E-799B-C85B29C4B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5312" y="6784848"/>
              <a:ext cx="8457184" cy="0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1F9944B9-9081-3812-DFE8-3E07C7C9B5F9}"/>
                </a:ext>
              </a:extLst>
            </p:cNvPr>
            <p:cNvCxnSpPr>
              <a:cxnSpLocks/>
            </p:cNvCxnSpPr>
            <p:nvPr/>
          </p:nvCxnSpPr>
          <p:spPr>
            <a:xfrm>
              <a:off x="2115312" y="3261360"/>
              <a:ext cx="0" cy="3523488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07876741-CFB8-21E6-20A0-F8C05261F28A}"/>
                </a:ext>
              </a:extLst>
            </p:cNvPr>
            <p:cNvCxnSpPr>
              <a:cxnSpLocks/>
            </p:cNvCxnSpPr>
            <p:nvPr/>
          </p:nvCxnSpPr>
          <p:spPr>
            <a:xfrm>
              <a:off x="2115312" y="3261360"/>
              <a:ext cx="1293060" cy="0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BB0D9642-D94F-0A08-321E-BCECE8BE7C64}"/>
              </a:ext>
            </a:extLst>
          </p:cNvPr>
          <p:cNvGrpSpPr/>
          <p:nvPr/>
        </p:nvGrpSpPr>
        <p:grpSpPr>
          <a:xfrm>
            <a:off x="2018674" y="4125401"/>
            <a:ext cx="9009945" cy="2712721"/>
            <a:chOff x="2018674" y="4125401"/>
            <a:chExt cx="9009945" cy="2712721"/>
          </a:xfrm>
        </p:grpSpPr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469B50AD-6CE3-902B-593F-7A4219D8C69F}"/>
                </a:ext>
              </a:extLst>
            </p:cNvPr>
            <p:cNvCxnSpPr>
              <a:cxnSpLocks/>
            </p:cNvCxnSpPr>
            <p:nvPr/>
          </p:nvCxnSpPr>
          <p:spPr>
            <a:xfrm>
              <a:off x="10991580" y="5705773"/>
              <a:ext cx="0" cy="1132349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55C81DED-2DEC-97E1-1BBD-82AC52BCB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0188" y="6837619"/>
              <a:ext cx="9008431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68ECE054-8948-3C1D-95BE-00AE3E77DA18}"/>
                </a:ext>
              </a:extLst>
            </p:cNvPr>
            <p:cNvCxnSpPr>
              <a:cxnSpLocks/>
            </p:cNvCxnSpPr>
            <p:nvPr/>
          </p:nvCxnSpPr>
          <p:spPr>
            <a:xfrm>
              <a:off x="2018674" y="4125401"/>
              <a:ext cx="0" cy="271171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FAE71B9-0049-376F-539D-DD1CEB92B0A0}"/>
                </a:ext>
              </a:extLst>
            </p:cNvPr>
            <p:cNvCxnSpPr>
              <a:cxnSpLocks/>
            </p:cNvCxnSpPr>
            <p:nvPr/>
          </p:nvCxnSpPr>
          <p:spPr>
            <a:xfrm>
              <a:off x="2018674" y="4125401"/>
              <a:ext cx="1401051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95B27B01-56CC-3078-6732-939FF5CA8A64}"/>
              </a:ext>
            </a:extLst>
          </p:cNvPr>
          <p:cNvGrpSpPr/>
          <p:nvPr/>
        </p:nvGrpSpPr>
        <p:grpSpPr>
          <a:xfrm>
            <a:off x="5925314" y="1922958"/>
            <a:ext cx="1067031" cy="725892"/>
            <a:chOff x="6150865" y="1922958"/>
            <a:chExt cx="841480" cy="725892"/>
          </a:xfrm>
        </p:grpSpPr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989B7EA0-5EB3-97B2-CA41-64D4187F8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6832" y="1922958"/>
              <a:ext cx="335513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D8316241-5B3B-EB71-B1D1-9EA3CF46367E}"/>
                </a:ext>
              </a:extLst>
            </p:cNvPr>
            <p:cNvCxnSpPr>
              <a:cxnSpLocks/>
            </p:cNvCxnSpPr>
            <p:nvPr/>
          </p:nvCxnSpPr>
          <p:spPr>
            <a:xfrm>
              <a:off x="6656832" y="1922958"/>
              <a:ext cx="0" cy="72270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E6B8838D-29A0-AF15-805D-50BB516CB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0865" y="2642285"/>
              <a:ext cx="505967" cy="656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622FFEC2-D951-F5AA-636F-D154BA93B48E}"/>
              </a:ext>
            </a:extLst>
          </p:cNvPr>
          <p:cNvGrpSpPr/>
          <p:nvPr/>
        </p:nvGrpSpPr>
        <p:grpSpPr>
          <a:xfrm>
            <a:off x="5925314" y="2346423"/>
            <a:ext cx="1134087" cy="2615368"/>
            <a:chOff x="6137555" y="2346423"/>
            <a:chExt cx="921846" cy="2615368"/>
          </a:xfrm>
        </p:grpSpPr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522429CB-2849-0E33-B682-E0D2F38E47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3888" y="2346423"/>
              <a:ext cx="335513" cy="0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CD7BDD1F-F3D4-2891-5BA5-F23AB3825901}"/>
                </a:ext>
              </a:extLst>
            </p:cNvPr>
            <p:cNvCxnSpPr>
              <a:cxnSpLocks/>
            </p:cNvCxnSpPr>
            <p:nvPr/>
          </p:nvCxnSpPr>
          <p:spPr>
            <a:xfrm>
              <a:off x="6723888" y="2346423"/>
              <a:ext cx="0" cy="2615368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50E2F08A-6A2F-939E-AF2D-9B17C72CA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7555" y="4961791"/>
              <a:ext cx="586333" cy="0"/>
            </a:xfrm>
            <a:prstGeom prst="line">
              <a:avLst/>
            </a:prstGeom>
            <a:ln w="95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104493B0-9C87-6714-A9AF-C632F7A6F22F}"/>
              </a:ext>
            </a:extLst>
          </p:cNvPr>
          <p:cNvGrpSpPr/>
          <p:nvPr/>
        </p:nvGrpSpPr>
        <p:grpSpPr>
          <a:xfrm>
            <a:off x="5902961" y="2727630"/>
            <a:ext cx="1089384" cy="1671827"/>
            <a:chOff x="5902961" y="2727630"/>
            <a:chExt cx="1089384" cy="1671827"/>
          </a:xfrm>
        </p:grpSpPr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45FFFC3F-6465-3314-7C93-A9750021A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7312" y="2727630"/>
              <a:ext cx="305033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DABE2AB8-BDB7-7E70-2CC1-D2D9FC91C9B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312" y="2727630"/>
              <a:ext cx="0" cy="167182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E2A23397-D7A9-198D-2C0C-18A2A949E8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961" y="4399457"/>
              <a:ext cx="784351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78A0325F-9D9F-D714-28D5-5913F373D41F}"/>
              </a:ext>
            </a:extLst>
          </p:cNvPr>
          <p:cNvCxnSpPr>
            <a:cxnSpLocks/>
          </p:cNvCxnSpPr>
          <p:nvPr/>
        </p:nvCxnSpPr>
        <p:spPr>
          <a:xfrm flipH="1">
            <a:off x="5852160" y="3203880"/>
            <a:ext cx="1207241" cy="2700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B1F3E750-9F16-3A11-4B9E-C6A2F2F7FFDC}"/>
              </a:ext>
            </a:extLst>
          </p:cNvPr>
          <p:cNvGrpSpPr/>
          <p:nvPr/>
        </p:nvGrpSpPr>
        <p:grpSpPr>
          <a:xfrm>
            <a:off x="5852160" y="2278380"/>
            <a:ext cx="1207241" cy="1298880"/>
            <a:chOff x="5852160" y="2278380"/>
            <a:chExt cx="1207241" cy="1298880"/>
          </a:xfrm>
        </p:grpSpPr>
        <p:cxnSp>
          <p:nvCxnSpPr>
            <p:cNvPr id="2055" name="Straight Connector 2054">
              <a:extLst>
                <a:ext uri="{FF2B5EF4-FFF2-40B4-BE49-F238E27FC236}">
                  <a16:creationId xmlns:a16="http://schemas.microsoft.com/office/drawing/2014/main" id="{FFFF19A6-7BF1-844F-B889-544F046EA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4368" y="3577260"/>
              <a:ext cx="30503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6" name="Straight Connector 2055">
              <a:extLst>
                <a:ext uri="{FF2B5EF4-FFF2-40B4-BE49-F238E27FC236}">
                  <a16:creationId xmlns:a16="http://schemas.microsoft.com/office/drawing/2014/main" id="{99E6D1ED-594D-1C48-56BE-B70728C06C95}"/>
                </a:ext>
              </a:extLst>
            </p:cNvPr>
            <p:cNvCxnSpPr>
              <a:cxnSpLocks/>
            </p:cNvCxnSpPr>
            <p:nvPr/>
          </p:nvCxnSpPr>
          <p:spPr>
            <a:xfrm>
              <a:off x="6754368" y="2278380"/>
              <a:ext cx="0" cy="12988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8" name="Straight Connector 2057">
              <a:extLst>
                <a:ext uri="{FF2B5EF4-FFF2-40B4-BE49-F238E27FC236}">
                  <a16:creationId xmlns:a16="http://schemas.microsoft.com/office/drawing/2014/main" id="{72B6AD0B-74CE-699A-C630-D968617F6F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2160" y="2281097"/>
              <a:ext cx="902208" cy="5041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631414BC-4E98-825E-CE49-E702188AD93B}"/>
              </a:ext>
            </a:extLst>
          </p:cNvPr>
          <p:cNvGrpSpPr/>
          <p:nvPr/>
        </p:nvGrpSpPr>
        <p:grpSpPr>
          <a:xfrm>
            <a:off x="5902961" y="2950973"/>
            <a:ext cx="1156440" cy="1048755"/>
            <a:chOff x="5902961" y="2950973"/>
            <a:chExt cx="1156440" cy="1048755"/>
          </a:xfrm>
        </p:grpSpPr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0235F6F8-032C-1229-E8C3-95526CC713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7680" y="3993708"/>
              <a:ext cx="221721" cy="6020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09C8A375-0B8E-6E60-FEC8-633926FE5046}"/>
                </a:ext>
              </a:extLst>
            </p:cNvPr>
            <p:cNvCxnSpPr>
              <a:cxnSpLocks/>
            </p:cNvCxnSpPr>
            <p:nvPr/>
          </p:nvCxnSpPr>
          <p:spPr>
            <a:xfrm>
              <a:off x="6845808" y="2956993"/>
              <a:ext cx="0" cy="1036715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06B4CA76-888B-EE1A-3DF7-170F005C7C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2961" y="2950973"/>
              <a:ext cx="942847" cy="0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9DE01F99-2410-1A92-7831-1C6869349010}"/>
              </a:ext>
            </a:extLst>
          </p:cNvPr>
          <p:cNvCxnSpPr>
            <a:cxnSpLocks/>
          </p:cNvCxnSpPr>
          <p:nvPr/>
        </p:nvCxnSpPr>
        <p:spPr>
          <a:xfrm flipH="1">
            <a:off x="5852160" y="4452227"/>
            <a:ext cx="1207241" cy="216221"/>
          </a:xfrm>
          <a:prstGeom prst="line">
            <a:avLst/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C59F5836-03E5-9967-3AB9-7B05B4E57C14}"/>
              </a:ext>
            </a:extLst>
          </p:cNvPr>
          <p:cNvCxnSpPr>
            <a:cxnSpLocks/>
          </p:cNvCxnSpPr>
          <p:nvPr/>
        </p:nvCxnSpPr>
        <p:spPr>
          <a:xfrm flipH="1" flipV="1">
            <a:off x="5852160" y="4086545"/>
            <a:ext cx="1201317" cy="743289"/>
          </a:xfrm>
          <a:prstGeom prst="line">
            <a:avLst/>
          </a:prstGeom>
          <a:ln w="9525">
            <a:solidFill>
              <a:srgbClr val="0774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6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134442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77C57D4-135A-420C-187D-204EFAFF1BC3}"/>
              </a:ext>
            </a:extLst>
          </p:cNvPr>
          <p:cNvSpPr txBox="1"/>
          <p:nvPr/>
        </p:nvSpPr>
        <p:spPr>
          <a:xfrm>
            <a:off x="4020074" y="4972397"/>
            <a:ext cx="680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RSet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 resistor: used to adjust the brightness of the 8x8 LED matrix.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48905-970F-D56B-8594-E68FDCA485D5}"/>
              </a:ext>
            </a:extLst>
          </p:cNvPr>
          <p:cNvSpPr txBox="1"/>
          <p:nvPr/>
        </p:nvSpPr>
        <p:spPr>
          <a:xfrm>
            <a:off x="4020074" y="5682340"/>
            <a:ext cx="680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Control the maximum current supplied to the LED.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52C43-2C63-9205-8084-49764CF1D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51" y="1037182"/>
            <a:ext cx="4608906" cy="33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C327164-17FF-4DE0-9E9B-F7CEF524BDCA}"/>
              </a:ext>
            </a:extLst>
          </p:cNvPr>
          <p:cNvGrpSpPr/>
          <p:nvPr/>
        </p:nvGrpSpPr>
        <p:grpSpPr>
          <a:xfrm>
            <a:off x="-290920" y="0"/>
            <a:ext cx="12482920" cy="6913626"/>
            <a:chOff x="-9296849" y="0"/>
            <a:chExt cx="12482920" cy="691362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2F059-8E54-4001-8796-4C372505F15C}"/>
                </a:ext>
              </a:extLst>
            </p:cNvPr>
            <p:cNvSpPr/>
            <p:nvPr/>
          </p:nvSpPr>
          <p:spPr>
            <a:xfrm>
              <a:off x="-92968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CA5D056-97B8-4FFF-9320-5B4740BDA197}"/>
                </a:ext>
              </a:extLst>
            </p:cNvPr>
            <p:cNvSpPr/>
            <p:nvPr/>
          </p:nvSpPr>
          <p:spPr>
            <a:xfrm>
              <a:off x="2728871" y="5879592"/>
              <a:ext cx="457200" cy="978408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ECC404-AFC9-4772-95FF-42E6C31C5C21}"/>
                </a:ext>
              </a:extLst>
            </p:cNvPr>
            <p:cNvSpPr txBox="1"/>
            <p:nvPr/>
          </p:nvSpPr>
          <p:spPr>
            <a:xfrm rot="16200000">
              <a:off x="2387700" y="6137963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7045C-B018-403C-B042-352268DD2796}"/>
              </a:ext>
            </a:extLst>
          </p:cNvPr>
          <p:cNvGrpSpPr/>
          <p:nvPr/>
        </p:nvGrpSpPr>
        <p:grpSpPr>
          <a:xfrm>
            <a:off x="-761708" y="19877"/>
            <a:ext cx="12482921" cy="6858000"/>
            <a:chOff x="-9766749" y="0"/>
            <a:chExt cx="12482921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6F4ED6-E10D-4D93-B4BB-A139F6FF6A4D}"/>
                </a:ext>
              </a:extLst>
            </p:cNvPr>
            <p:cNvSpPr/>
            <p:nvPr/>
          </p:nvSpPr>
          <p:spPr>
            <a:xfrm>
              <a:off x="-9766749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F3B0A9-5B97-44E5-B826-87FFC6B06E86}"/>
                </a:ext>
              </a:extLst>
            </p:cNvPr>
            <p:cNvSpPr/>
            <p:nvPr/>
          </p:nvSpPr>
          <p:spPr>
            <a:xfrm>
              <a:off x="2258972" y="4908828"/>
              <a:ext cx="457200" cy="978408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4A29A0-C51F-430C-8EAF-CE441CA1DC52}"/>
                </a:ext>
              </a:extLst>
            </p:cNvPr>
            <p:cNvSpPr txBox="1"/>
            <p:nvPr/>
          </p:nvSpPr>
          <p:spPr>
            <a:xfrm rot="16200000">
              <a:off x="1917801" y="5167199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2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C66CB0E-A73B-432E-A3DE-7994E39AE8A3}"/>
              </a:ext>
            </a:extLst>
          </p:cNvPr>
          <p:cNvSpPr txBox="1"/>
          <p:nvPr/>
        </p:nvSpPr>
        <p:spPr>
          <a:xfrm>
            <a:off x="2232438" y="134442"/>
            <a:ext cx="955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2CBBE"/>
                </a:solidFill>
                <a:latin typeface="Tw Cen MT" panose="020B0602020104020603" pitchFamily="34" charset="0"/>
              </a:rPr>
              <a:t>PRINCIPLE OF OPERATION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1185BD-102B-4BF1-A55F-DE7989A6BA57}"/>
              </a:ext>
            </a:extLst>
          </p:cNvPr>
          <p:cNvGrpSpPr/>
          <p:nvPr/>
        </p:nvGrpSpPr>
        <p:grpSpPr>
          <a:xfrm>
            <a:off x="-10226306" y="0"/>
            <a:ext cx="12482922" cy="6858000"/>
            <a:chOff x="-10231068" y="0"/>
            <a:chExt cx="12482922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16CD6F-2374-4872-86F3-92F01698A734}"/>
                </a:ext>
              </a:extLst>
            </p:cNvPr>
            <p:cNvSpPr/>
            <p:nvPr/>
          </p:nvSpPr>
          <p:spPr>
            <a:xfrm>
              <a:off x="-10231068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0471C5-12F5-4387-8B17-1290DAFA918E}"/>
                </a:ext>
              </a:extLst>
            </p:cNvPr>
            <p:cNvSpPr/>
            <p:nvPr/>
          </p:nvSpPr>
          <p:spPr>
            <a:xfrm>
              <a:off x="1794654" y="3938363"/>
              <a:ext cx="457200" cy="978408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3C9FF-E96B-471A-893D-2AAAFA07FC3F}"/>
                </a:ext>
              </a:extLst>
            </p:cNvPr>
            <p:cNvSpPr txBox="1"/>
            <p:nvPr/>
          </p:nvSpPr>
          <p:spPr>
            <a:xfrm rot="16200000">
              <a:off x="1453483" y="4196734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3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1EBC4-87A6-491F-9577-5FE2AC99B8AB}"/>
              </a:ext>
            </a:extLst>
          </p:cNvPr>
          <p:cNvGrpSpPr/>
          <p:nvPr/>
        </p:nvGrpSpPr>
        <p:grpSpPr>
          <a:xfrm>
            <a:off x="-10675329" y="0"/>
            <a:ext cx="12482923" cy="6858000"/>
            <a:chOff x="-10684854" y="0"/>
            <a:chExt cx="12482923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855400-E72A-4996-AD04-1CE953706F4D}"/>
                </a:ext>
              </a:extLst>
            </p:cNvPr>
            <p:cNvSpPr/>
            <p:nvPr/>
          </p:nvSpPr>
          <p:spPr>
            <a:xfrm>
              <a:off x="-1068485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552E5B3-117B-4ECF-B808-BD4F048FA23D}"/>
                </a:ext>
              </a:extLst>
            </p:cNvPr>
            <p:cNvSpPr/>
            <p:nvPr/>
          </p:nvSpPr>
          <p:spPr>
            <a:xfrm>
              <a:off x="1340869" y="2959674"/>
              <a:ext cx="457200" cy="978408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4541429-1ECE-4BE3-AE5C-D8D3203D9F21}"/>
                </a:ext>
              </a:extLst>
            </p:cNvPr>
            <p:cNvSpPr txBox="1"/>
            <p:nvPr/>
          </p:nvSpPr>
          <p:spPr>
            <a:xfrm rot="16200000">
              <a:off x="999698" y="3218045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4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3DEA38-B2EA-48AA-ABD7-8C8B9BFA77E8}"/>
              </a:ext>
            </a:extLst>
          </p:cNvPr>
          <p:cNvGrpSpPr/>
          <p:nvPr/>
        </p:nvGrpSpPr>
        <p:grpSpPr>
          <a:xfrm>
            <a:off x="-11128589" y="0"/>
            <a:ext cx="12482923" cy="6858000"/>
            <a:chOff x="-11138114" y="0"/>
            <a:chExt cx="12482923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A7FB13-F899-4788-8132-1C0AE0F81BD2}"/>
                </a:ext>
              </a:extLst>
            </p:cNvPr>
            <p:cNvSpPr/>
            <p:nvPr/>
          </p:nvSpPr>
          <p:spPr>
            <a:xfrm>
              <a:off x="-11138114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14D61A-32CC-425F-B83D-9B69CCA47932}"/>
                </a:ext>
              </a:extLst>
            </p:cNvPr>
            <p:cNvSpPr/>
            <p:nvPr/>
          </p:nvSpPr>
          <p:spPr>
            <a:xfrm>
              <a:off x="887609" y="1978585"/>
              <a:ext cx="457200" cy="97840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9D26AEB-DEDC-41F2-8B5D-F8C7A74481C7}"/>
                </a:ext>
              </a:extLst>
            </p:cNvPr>
            <p:cNvSpPr txBox="1"/>
            <p:nvPr/>
          </p:nvSpPr>
          <p:spPr>
            <a:xfrm rot="16200000">
              <a:off x="546438" y="2236956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5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7527016-E1C1-4832-8463-E3E4C23282EA}"/>
              </a:ext>
            </a:extLst>
          </p:cNvPr>
          <p:cNvGrpSpPr/>
          <p:nvPr/>
        </p:nvGrpSpPr>
        <p:grpSpPr>
          <a:xfrm>
            <a:off x="-11590772" y="0"/>
            <a:ext cx="12482924" cy="6858000"/>
            <a:chOff x="-11600297" y="0"/>
            <a:chExt cx="12482924" cy="6858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725B73-D5E5-49E8-A59B-E16C8EEE661F}"/>
                </a:ext>
              </a:extLst>
            </p:cNvPr>
            <p:cNvSpPr/>
            <p:nvPr/>
          </p:nvSpPr>
          <p:spPr>
            <a:xfrm>
              <a:off x="-11600297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6507476-024D-4BC3-AF72-FEC25A7DB3A4}"/>
                </a:ext>
              </a:extLst>
            </p:cNvPr>
            <p:cNvSpPr/>
            <p:nvPr/>
          </p:nvSpPr>
          <p:spPr>
            <a:xfrm>
              <a:off x="425427" y="999416"/>
              <a:ext cx="457200" cy="978408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18ABF-1DAB-43D8-896A-9F853AA47AEF}"/>
                </a:ext>
              </a:extLst>
            </p:cNvPr>
            <p:cNvSpPr txBox="1"/>
            <p:nvPr/>
          </p:nvSpPr>
          <p:spPr>
            <a:xfrm rot="16200000">
              <a:off x="84256" y="1257787"/>
              <a:ext cx="1089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Slide 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77C57D4-135A-420C-187D-204EFAFF1BC3}"/>
              </a:ext>
            </a:extLst>
          </p:cNvPr>
          <p:cNvSpPr txBox="1"/>
          <p:nvPr/>
        </p:nvSpPr>
        <p:spPr>
          <a:xfrm>
            <a:off x="3889180" y="2905522"/>
            <a:ext cx="6807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Used to transmit and receive data from Arduino or any other data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48905-970F-D56B-8594-E68FDCA485D5}"/>
              </a:ext>
            </a:extLst>
          </p:cNvPr>
          <p:cNvSpPr txBox="1"/>
          <p:nvPr/>
        </p:nvSpPr>
        <p:spPr>
          <a:xfrm>
            <a:off x="3889180" y="3993708"/>
            <a:ext cx="6807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● This communication includes: CLK (Clock), DIN (Data In), CS (Chip Select), and DOUT (Data Out - shared between MAX7219 when connected in a daisy-chain)..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820C7D-1708-E0AB-2E2A-1D134DABECC4}"/>
              </a:ext>
            </a:extLst>
          </p:cNvPr>
          <p:cNvSpPr txBox="1"/>
          <p:nvPr/>
        </p:nvSpPr>
        <p:spPr>
          <a:xfrm>
            <a:off x="3688497" y="1883013"/>
            <a:ext cx="6807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5969"/>
                </a:solidFill>
                <a:latin typeface="Tw Cen MT" panose="020B0602020104020603" pitchFamily="34" charset="0"/>
              </a:rPr>
              <a:t>SPI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92431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838</Words>
  <Application>Microsoft Office PowerPoint</Application>
  <PresentationFormat>Widescreen</PresentationFormat>
  <Paragraphs>192</Paragraphs>
  <Slides>16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Gill Sans</vt:lpstr>
      <vt:lpstr>Arial</vt:lpstr>
      <vt:lpstr>Calibri</vt:lpstr>
      <vt:lpstr>Calibri Light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Thuy Duong Luong Ngoc</dc:creator>
  <cp:lastModifiedBy>Thuy Duong Luong Ngoc</cp:lastModifiedBy>
  <cp:revision>16</cp:revision>
  <dcterms:created xsi:type="dcterms:W3CDTF">2024-01-23T06:01:43Z</dcterms:created>
  <dcterms:modified xsi:type="dcterms:W3CDTF">2024-01-23T14:43:28Z</dcterms:modified>
</cp:coreProperties>
</file>